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97" r:id="rId2"/>
    <p:sldId id="546" r:id="rId3"/>
    <p:sldId id="259" r:id="rId4"/>
    <p:sldId id="489" r:id="rId5"/>
    <p:sldId id="484" r:id="rId6"/>
    <p:sldId id="485" r:id="rId7"/>
    <p:sldId id="486" r:id="rId8"/>
    <p:sldId id="487" r:id="rId9"/>
    <p:sldId id="488" r:id="rId10"/>
    <p:sldId id="340" r:id="rId11"/>
    <p:sldId id="274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D07E"/>
    <a:srgbClr val="F38F8F"/>
    <a:srgbClr val="5FBAB1"/>
    <a:srgbClr val="009999"/>
    <a:srgbClr val="EF4E4E"/>
    <a:srgbClr val="C732D4"/>
    <a:srgbClr val="E014F2"/>
    <a:srgbClr val="00FFCC"/>
    <a:srgbClr val="5FB9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80" d="100"/>
          <a:sy n="80" d="100"/>
        </p:scale>
        <p:origin x="-84" y="-474"/>
      </p:cViewPr>
      <p:guideLst>
        <p:guide orient="horz" pos="2160"/>
        <p:guide pos="38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62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 hasCustomPrompt="1"/>
          </p:nvPr>
        </p:nvSpPr>
        <p:spPr>
          <a:xfrm>
            <a:off x="3249083" y="1131887"/>
            <a:ext cx="5575301" cy="17573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 hasCustomPrompt="1"/>
          </p:nvPr>
        </p:nvSpPr>
        <p:spPr>
          <a:xfrm>
            <a:off x="3244849" y="2889250"/>
            <a:ext cx="5577417" cy="1330325"/>
          </a:xfrm>
          <a:prstGeom prst="rect">
            <a:avLst/>
          </a:prstGeom>
        </p:spPr>
        <p:txBody>
          <a:bodyPr lIns="46990" tIns="46990" rIns="46990" bIns="46990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Shape 14"/>
          <p:cNvSpPr/>
          <p:nvPr/>
        </p:nvSpPr>
        <p:spPr>
          <a:xfrm>
            <a:off x="4102100" y="2887662"/>
            <a:ext cx="3913717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60958" rIns="60958"/>
          <a:lstStyle/>
          <a:p>
            <a:endParaRPr sz="2400"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5892800" y="6356350"/>
            <a:ext cx="28448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179856" y="6245225"/>
            <a:ext cx="402545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179856" y="6245225"/>
            <a:ext cx="402545" cy="28882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5D4E-8744-44BE-A98B-762A4F899E2A}" type="datetime1">
              <a:rPr lang="zh-CN" altLang="en-US" smtClean="0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79856" y="6245225"/>
            <a:ext cx="402545" cy="2888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6E4C-A786-42C8-98B7-EB52B4851D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EF0E7E-C61C-4854-A8EB-D3F0C448757A}" type="datetimeFigureOut">
              <a:rPr lang="zh-CN" altLang="en-US" smtClean="0"/>
              <a:pPr/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BB96E-185D-458D-AF87-6FD1A162CE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 baseline="0">
          <a:ln>
            <a:noFill/>
          </a:ln>
          <a:solidFill>
            <a:srgbClr val="009999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1714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2628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3086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35433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4000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80808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 descr="#wm#_68_08_*Z"/>
          <p:cNvSpPr/>
          <p:nvPr/>
        </p:nvSpPr>
        <p:spPr>
          <a:xfrm>
            <a:off x="1270" y="0"/>
            <a:ext cx="12190095" cy="693801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0958" r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grpSp>
        <p:nvGrpSpPr>
          <p:cNvPr id="13" name="组合 12"/>
          <p:cNvGrpSpPr/>
          <p:nvPr/>
        </p:nvGrpSpPr>
        <p:grpSpPr>
          <a:xfrm>
            <a:off x="6472581" y="-13268"/>
            <a:ext cx="5782919" cy="4491535"/>
            <a:chOff x="6472581" y="-13268"/>
            <a:chExt cx="5782919" cy="449153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472581" y="0"/>
              <a:ext cx="840176" cy="348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706330" flipV="1">
              <a:off x="7381787" y="3582237"/>
              <a:ext cx="2081302" cy="1289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965590" y="2284"/>
              <a:ext cx="1172614" cy="12876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706330" flipH="1">
              <a:off x="6852521" y="1157392"/>
              <a:ext cx="1264198" cy="4030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706330">
              <a:off x="6621561" y="1726726"/>
              <a:ext cx="3037160" cy="1773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706330" flipH="1">
              <a:off x="7612748" y="1239357"/>
              <a:ext cx="308341" cy="2305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706330">
              <a:off x="8073348" y="1355505"/>
              <a:ext cx="616683" cy="6449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706330" flipH="1">
              <a:off x="8406281" y="2036328"/>
              <a:ext cx="138754" cy="7900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706330" flipH="1">
              <a:off x="7467751" y="2710214"/>
              <a:ext cx="786269" cy="8706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706330" flipV="1">
              <a:off x="7428564" y="3107739"/>
              <a:ext cx="1372118" cy="5320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138314" y="-3360"/>
              <a:ext cx="534542" cy="13007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511068" y="-3360"/>
              <a:ext cx="382652" cy="12647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706330">
              <a:off x="8472752" y="2184285"/>
              <a:ext cx="1140862" cy="15155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706330" flipH="1">
              <a:off x="8714883" y="1243665"/>
              <a:ext cx="100211" cy="8545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257429" y="0"/>
              <a:ext cx="1612484" cy="11470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706330" flipV="1">
              <a:off x="8915534" y="1065212"/>
              <a:ext cx="948148" cy="3164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706330">
              <a:off x="8751159" y="1400479"/>
              <a:ext cx="1287324" cy="13321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9857545" y="-13268"/>
              <a:ext cx="45121" cy="28708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rot="706330">
              <a:off x="8570025" y="2221368"/>
              <a:ext cx="1387535" cy="491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706330" flipH="1">
              <a:off x="9550893" y="2820538"/>
              <a:ext cx="262090" cy="102382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706330" flipV="1">
              <a:off x="10016704" y="1777793"/>
              <a:ext cx="555014" cy="11528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706330">
              <a:off x="9840366" y="1278766"/>
              <a:ext cx="909608" cy="4816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9882192" y="-3360"/>
              <a:ext cx="1360820" cy="11752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706330">
              <a:off x="10599849" y="1237711"/>
              <a:ext cx="154172" cy="604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706330" flipV="1">
              <a:off x="10698928" y="837254"/>
              <a:ext cx="154172" cy="4111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706330">
              <a:off x="9409975" y="4025307"/>
              <a:ext cx="2081302" cy="2247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706330" flipV="1">
              <a:off x="9488638" y="3452064"/>
              <a:ext cx="1433787" cy="511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706330">
              <a:off x="10871677" y="3670990"/>
              <a:ext cx="655224" cy="7295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706330">
              <a:off x="9847919" y="2978058"/>
              <a:ext cx="1163988" cy="5119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706330" flipV="1">
              <a:off x="9944058" y="2500614"/>
              <a:ext cx="1387535" cy="5260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706330" flipH="1">
              <a:off x="11047937" y="2619630"/>
              <a:ext cx="223547" cy="101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706330">
              <a:off x="11253069" y="2689119"/>
              <a:ext cx="450949" cy="10167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706330">
              <a:off x="10951076" y="3673327"/>
              <a:ext cx="655224" cy="70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rot="706330" flipH="1">
              <a:off x="11519241" y="3741639"/>
              <a:ext cx="7708" cy="7366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1361425" y="2676752"/>
              <a:ext cx="807564" cy="99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706330">
              <a:off x="10634566" y="1932922"/>
              <a:ext cx="793978" cy="6338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706330">
              <a:off x="10650971" y="1394484"/>
              <a:ext cx="1541706" cy="856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706330" flipV="1">
              <a:off x="10736916" y="1496455"/>
              <a:ext cx="1395245" cy="504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706330">
              <a:off x="10837129" y="991799"/>
              <a:ext cx="1418371" cy="510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rot="706330" flipH="1">
              <a:off x="11490540" y="1570654"/>
              <a:ext cx="570434" cy="11598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7329378" y="3446737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8093011" y="1265190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8581318" y="2015364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9834389" y="1098978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9857545" y="2779244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9425151" y="3733583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906015" y="3542651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10623484" y="1803030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783370" y="1376707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8841198" y="1215910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8523041" y="190353"/>
              <a:ext cx="102530" cy="10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Shape 56" descr="#wm#_68_01_100_1100_a_1_60#"/>
          <p:cNvSpPr/>
          <p:nvPr/>
        </p:nvSpPr>
        <p:spPr>
          <a:xfrm>
            <a:off x="809588" y="1785926"/>
            <a:ext cx="5492438" cy="1901825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>
              <a:defRPr sz="9600" b="1"/>
            </a:lvl1pPr>
          </a:lstStyle>
          <a:p>
            <a:r>
              <a:rPr lang="en-US" altLang="zh-CN" sz="4800" dirty="0" smtClean="0">
                <a:solidFill>
                  <a:schemeClr val="bg1"/>
                </a:solidFill>
              </a:rPr>
              <a:t>G20</a:t>
            </a:r>
            <a:r>
              <a:rPr lang="zh-CN" altLang="en-US" sz="4800" dirty="0" smtClean="0">
                <a:solidFill>
                  <a:schemeClr val="bg1"/>
                </a:solidFill>
              </a:rPr>
              <a:t>与城市旅游发展</a:t>
            </a:r>
            <a:endParaRPr lang="en-US" altLang="zh-CN" sz="3000" dirty="0" smtClean="0">
              <a:solidFill>
                <a:schemeClr val="bg1"/>
              </a:solidFill>
            </a:endParaRPr>
          </a:p>
          <a:p>
            <a:r>
              <a:rPr lang="zh-CN" altLang="en-US" sz="3000" dirty="0" smtClean="0">
                <a:solidFill>
                  <a:schemeClr val="bg1"/>
                </a:solidFill>
              </a:rPr>
              <a:t>杭州旅游国际化的思考与行动（</a:t>
            </a:r>
            <a:r>
              <a:rPr lang="en-US" altLang="zh-CN" sz="3000" dirty="0" smtClean="0">
                <a:solidFill>
                  <a:schemeClr val="bg1"/>
                </a:solidFill>
              </a:rPr>
              <a:t>2016—2020</a:t>
            </a:r>
            <a:r>
              <a:rPr lang="zh-CN" altLang="en-US" sz="3000" dirty="0" smtClean="0">
                <a:solidFill>
                  <a:schemeClr val="bg1"/>
                </a:solidFill>
              </a:rPr>
              <a:t>）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3" name="Shape 57" descr="#wm#_68_01_100_1100_b_1_68#"/>
          <p:cNvSpPr/>
          <p:nvPr/>
        </p:nvSpPr>
        <p:spPr>
          <a:xfrm>
            <a:off x="1113790" y="4286250"/>
            <a:ext cx="4805680" cy="499745"/>
          </a:xfrm>
          <a:prstGeom prst="rect">
            <a:avLst/>
          </a:prstGeom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杭州市旅游委员会 主任 李虹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517015" y="3942715"/>
            <a:ext cx="397383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 descr="#wm#_68_07_100_1110_b_1_66#"/>
          <p:cNvSpPr>
            <a:spLocks noGrp="1"/>
          </p:cNvSpPr>
          <p:nvPr>
            <p:ph type="body" sz="quarter" idx="1"/>
          </p:nvPr>
        </p:nvSpPr>
        <p:spPr>
          <a:xfrm>
            <a:off x="1607185" y="4910455"/>
            <a:ext cx="8496935" cy="1084580"/>
          </a:xfrm>
          <a:prstGeom prst="rect">
            <a:avLst/>
          </a:prstGeom>
        </p:spPr>
        <p:txBody>
          <a:bodyPr lIns="62653" tIns="62653" rIns="62653" bIns="62653">
            <a:normAutofit/>
          </a:bodyPr>
          <a:lstStyle>
            <a:lvl1pPr>
              <a:spcBef>
                <a:spcPts val="0"/>
              </a:spcBef>
              <a:defRPr>
                <a:solidFill>
                  <a:srgbClr val="80808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pPr algn="l" hangingPunct="0">
              <a:defRPr sz="2000">
                <a:solidFill>
                  <a:srgbClr val="009999"/>
                </a:solidFill>
              </a:defRPr>
            </a:pPr>
            <a:r>
              <a:rPr lang="zh-CN" altLang="en-US" sz="24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黑体" panose="02010609060101010101" charset="-122"/>
              </a:rPr>
              <a:t>使杭州真正成为一座具有“独特韵味、别样精彩”的世界名城</a:t>
            </a:r>
            <a:endParaRPr sz="2400" b="0" dirty="0">
              <a:effectLst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黑体" panose="02010609060101010101" charset="-122"/>
            </a:endParaRPr>
          </a:p>
        </p:txBody>
      </p:sp>
      <p:sp>
        <p:nvSpPr>
          <p:cNvPr id="86" name="Shape 86" descr="#wm#_68_07_*Z"/>
          <p:cNvSpPr/>
          <p:nvPr/>
        </p:nvSpPr>
        <p:spPr>
          <a:xfrm>
            <a:off x="2116" y="-5715"/>
            <a:ext cx="6066368" cy="914400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0958" rIns="60958" anchor="ctr"/>
          <a:lstStyle/>
          <a:p>
            <a:endParaRPr sz="2400"/>
          </a:p>
        </p:txBody>
      </p:sp>
      <p:sp>
        <p:nvSpPr>
          <p:cNvPr id="87" name="Shape 87" descr="#wm#_68_07_*Z"/>
          <p:cNvSpPr/>
          <p:nvPr/>
        </p:nvSpPr>
        <p:spPr>
          <a:xfrm>
            <a:off x="6068483" y="3391534"/>
            <a:ext cx="6123517" cy="920751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0958" rIns="60958" anchor="ctr"/>
          <a:lstStyle/>
          <a:p>
            <a:endParaRPr sz="2400"/>
          </a:p>
        </p:txBody>
      </p:sp>
      <p:pic>
        <p:nvPicPr>
          <p:cNvPr id="2" name="图片 1" descr="F:\图片库\G20城市图\G20演出新华社供图\XHS_2402701\258368427_8.jpg258368427_8"/>
          <p:cNvPicPr>
            <a:picLocks noChangeAspect="1"/>
          </p:cNvPicPr>
          <p:nvPr/>
        </p:nvPicPr>
        <p:blipFill>
          <a:blip r:embed="rId2" cstate="print"/>
          <a:srcRect t="2185"/>
          <a:stretch>
            <a:fillRect/>
          </a:stretch>
        </p:blipFill>
        <p:spPr>
          <a:xfrm>
            <a:off x="-38735" y="448945"/>
            <a:ext cx="12304395" cy="355409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5" name="矩形 4"/>
          <p:cNvSpPr/>
          <p:nvPr/>
        </p:nvSpPr>
        <p:spPr>
          <a:xfrm>
            <a:off x="1905" y="445135"/>
            <a:ext cx="12192000" cy="3528060"/>
          </a:xfrm>
          <a:prstGeom prst="rect">
            <a:avLst/>
          </a:prstGeom>
          <a:solidFill>
            <a:srgbClr val="009999">
              <a:alpha val="15000"/>
            </a:srgbClr>
          </a:solidFill>
          <a:ln w="25400" cap="flat">
            <a:noFill/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 descr="#wm#_68_31_*Z"/>
          <p:cNvSpPr/>
          <p:nvPr/>
        </p:nvSpPr>
        <p:spPr>
          <a:xfrm>
            <a:off x="19049" y="2254249"/>
            <a:ext cx="12189884" cy="2309284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0958" r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44" name="Shape 344" descr="#wm#_68_31_*Z"/>
          <p:cNvSpPr/>
          <p:nvPr/>
        </p:nvSpPr>
        <p:spPr>
          <a:xfrm>
            <a:off x="4524364" y="2928934"/>
            <a:ext cx="2671233" cy="1107996"/>
          </a:xfrm>
          <a:prstGeom prst="rect">
            <a:avLst/>
          </a:prstGeom>
          <a:ln w="12700">
            <a:miter lim="400000"/>
          </a:ln>
        </p:spPr>
        <p:txBody>
          <a:bodyPr lIns="60958" rIns="60958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  <a:r>
              <a:rPr lang="zh-CN" altLang="en-US" sz="66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谢谢！</a:t>
            </a:r>
            <a:endParaRPr sz="6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5" name="Shape 345" descr="#wm#_68_31_400_00001_e_1_8#clear#"/>
          <p:cNvSpPr/>
          <p:nvPr/>
        </p:nvSpPr>
        <p:spPr>
          <a:xfrm>
            <a:off x="5207000" y="3479800"/>
            <a:ext cx="126594" cy="495862"/>
          </a:xfrm>
          <a:prstGeom prst="rect">
            <a:avLst/>
          </a:prstGeom>
          <a:ln w="12700">
            <a:miter lim="400000"/>
          </a:ln>
        </p:spPr>
        <p:txBody>
          <a:bodyPr wrap="none" lIns="62653" tIns="62653" rIns="62653" bIns="62653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sz="2400" dirty="0"/>
          </a:p>
        </p:txBody>
      </p:sp>
      <p:sp>
        <p:nvSpPr>
          <p:cNvPr id="346" name="Shape 346" descr="#wm#_68_31_*Z"/>
          <p:cNvSpPr/>
          <p:nvPr/>
        </p:nvSpPr>
        <p:spPr>
          <a:xfrm>
            <a:off x="4565649" y="2565400"/>
            <a:ext cx="988484" cy="1676400"/>
          </a:xfrm>
          <a:prstGeom prst="rect">
            <a:avLst/>
          </a:prstGeom>
          <a:ln w="12700">
            <a:miter lim="400000"/>
          </a:ln>
        </p:spPr>
        <p:txBody>
          <a:bodyPr lIns="60958" rIns="60958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endParaRPr sz="10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60907090041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5" y="0"/>
            <a:ext cx="11801398" cy="70713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 descr="#wm#_68_08_*Z"/>
          <p:cNvSpPr/>
          <p:nvPr/>
        </p:nvSpPr>
        <p:spPr>
          <a:xfrm>
            <a:off x="19049" y="2254249"/>
            <a:ext cx="12189884" cy="2309284"/>
          </a:xfrm>
          <a:prstGeom prst="rect">
            <a:avLst/>
          </a:prstGeom>
          <a:solidFill>
            <a:srgbClr val="009999"/>
          </a:solidFill>
          <a:ln w="12700">
            <a:miter lim="400000"/>
          </a:ln>
        </p:spPr>
        <p:txBody>
          <a:bodyPr lIns="60958" rIns="6095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93" name="Shape 93" descr="#wm#_68_08_110_11001_e_1_3#clear#"/>
          <p:cNvSpPr/>
          <p:nvPr/>
        </p:nvSpPr>
        <p:spPr>
          <a:xfrm>
            <a:off x="4587223" y="2617259"/>
            <a:ext cx="126594" cy="1603857"/>
          </a:xfrm>
          <a:prstGeom prst="rect">
            <a:avLst/>
          </a:prstGeom>
          <a:ln w="12700">
            <a:miter lim="400000"/>
          </a:ln>
        </p:spPr>
        <p:txBody>
          <a:bodyPr wrap="none" lIns="62653" tIns="62653" rIns="62653" bIns="62653" anchor="ctr">
            <a:spAutoFit/>
          </a:bodyPr>
          <a:lstStyle>
            <a:lvl1pPr algn="r">
              <a:defRPr sz="7200">
                <a:solidFill>
                  <a:srgbClr val="FFFFFF"/>
                </a:solidFill>
              </a:defRPr>
            </a:lvl1pPr>
          </a:lstStyle>
          <a:p>
            <a:endParaRPr sz="9600" dirty="0"/>
          </a:p>
        </p:txBody>
      </p:sp>
      <p:sp>
        <p:nvSpPr>
          <p:cNvPr id="2" name="Shape 91" descr="#wm#_68_08_110_11001_a_1_19#"/>
          <p:cNvSpPr>
            <a:spLocks noGrp="1"/>
          </p:cNvSpPr>
          <p:nvPr/>
        </p:nvSpPr>
        <p:spPr>
          <a:xfrm>
            <a:off x="3238480" y="2928934"/>
            <a:ext cx="5527675" cy="832485"/>
          </a:xfrm>
          <a:prstGeom prst="rect">
            <a:avLst/>
          </a:prstGeom>
        </p:spPr>
        <p:txBody>
          <a:bodyPr lIns="60958" tIns="60958" rIns="60958" bIns="60958" anchor="t">
            <a:normAutofit fontScale="92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 i="0" u="none" strike="noStrike" cap="none" spc="0" baseline="0">
                <a:ln>
                  <a:noFill/>
                </a:ln>
                <a:solidFill>
                  <a:srgbClr val="009999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804545" eaLnBrk="1" fontAlgn="auto" hangingPunct="1">
              <a:lnSpc>
                <a:spcPct val="150000"/>
              </a:lnSpc>
              <a:defRPr sz="2110">
                <a:solidFill>
                  <a:srgbClr val="FFFFFF"/>
                </a:solidFill>
              </a:defRPr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”后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G20—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前亚运“语境下的再思考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525" y="756285"/>
            <a:ext cx="5433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”后</a:t>
            </a:r>
            <a:r>
              <a:rPr lang="en-US" altLang="zh-CN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G20-</a:t>
            </a: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前亚运“语境下的思考</a:t>
            </a: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5FBAB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0099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72230" y="655955"/>
            <a:ext cx="4565650" cy="2032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72230" y="1308735"/>
            <a:ext cx="4579620" cy="1905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9615" y="2213610"/>
            <a:ext cx="6605270" cy="34651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627505" y="2825750"/>
            <a:ext cx="500316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杭州城市发展愿景再定义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before…………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上有天堂，下有苏杭，山外青山楼外楼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……only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？？？ </a:t>
            </a:r>
            <a:endParaRPr lang="zh-CN" altLang="en-US" sz="2800" dirty="0">
              <a:solidFill>
                <a:srgbClr val="F38F8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20150725-_DSC90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919" y="2285992"/>
            <a:ext cx="4228719" cy="3000396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525" y="756285"/>
            <a:ext cx="5433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en-US" altLang="zh-CN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G20-</a:t>
            </a: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前亚运“语境下的思考</a:t>
            </a: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5FBAB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0099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72230" y="655955"/>
            <a:ext cx="4565650" cy="2032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72230" y="1308735"/>
            <a:ext cx="4579620" cy="1905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9615" y="2213610"/>
            <a:ext cx="6605270" cy="34651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21715" y="2731135"/>
            <a:ext cx="607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 smtClean="0">
                <a:solidFill>
                  <a:srgbClr val="F38F8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after…….</a:t>
            </a:r>
            <a:r>
              <a:rPr lang="zh-CN" altLang="en-US" sz="2400" dirty="0" smtClean="0">
                <a:solidFill>
                  <a:srgbClr val="F38F8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四大个性特色：具有全球影响力的”互联网</a:t>
            </a:r>
            <a:r>
              <a:rPr lang="en-US" altLang="zh-CN" sz="2400" dirty="0" smtClean="0">
                <a:solidFill>
                  <a:srgbClr val="F38F8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2400" dirty="0" smtClean="0">
                <a:solidFill>
                  <a:srgbClr val="F38F8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”创新创业中心，国际会议目的地城市，国际重要的旅游休闲中心，东方文化国际交流中心！</a:t>
            </a:r>
            <a:endParaRPr lang="zh-CN" altLang="en-US" sz="2400" dirty="0">
              <a:solidFill>
                <a:srgbClr val="F38F8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5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908" y="2285992"/>
            <a:ext cx="3968122" cy="2643205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525" y="756285"/>
            <a:ext cx="5433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en-US" altLang="zh-CN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G20-</a:t>
            </a: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前亚运“语境下的思考</a:t>
            </a: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5FBAB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0099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72230" y="655955"/>
            <a:ext cx="4565650" cy="2032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72230" y="1308735"/>
            <a:ext cx="4579620" cy="1905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9615" y="2213610"/>
            <a:ext cx="6605270" cy="34651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21715" y="2731135"/>
            <a:ext cx="6070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国内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入境游客人次数之比（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2015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97.24 : 2.76</a:t>
            </a: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对应收入之比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91.78 : 8.22</a:t>
            </a: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endParaRPr lang="zh-CN" altLang="en-US" sz="2800" dirty="0">
              <a:solidFill>
                <a:srgbClr val="F38F8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313-4"/>
          <p:cNvPicPr>
            <a:picLocks noChangeAspect="1"/>
          </p:cNvPicPr>
          <p:nvPr/>
        </p:nvPicPr>
        <p:blipFill>
          <a:blip r:embed="rId2"/>
          <a:srcRect t="7005"/>
          <a:stretch>
            <a:fillRect/>
          </a:stretch>
        </p:blipFill>
        <p:spPr>
          <a:xfrm>
            <a:off x="7604125" y="2244090"/>
            <a:ext cx="2736215" cy="34220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525" y="756285"/>
            <a:ext cx="54330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en-US" altLang="zh-CN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G20-</a:t>
            </a: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前亚运“语境下的思考</a:t>
            </a: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5FBAB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0099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72230" y="655955"/>
            <a:ext cx="4565650" cy="2032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72230" y="1308735"/>
            <a:ext cx="4579620" cy="1905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66712" y="2214554"/>
            <a:ext cx="6605270" cy="34651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城市公共服务体系亟待完善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外语人才严重不足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多语标识仍需完善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智慧运用解决语言障碍空间巨大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国际远程直线航班不足</a:t>
            </a:r>
            <a:endParaRPr lang="en-US" altLang="zh-CN" sz="2400" dirty="0" smtClean="0"/>
          </a:p>
          <a:p>
            <a:pPr algn="ctr"/>
            <a:r>
              <a:rPr lang="zh-CN" altLang="en-US" sz="2400" dirty="0" smtClean="0"/>
              <a:t>市内交通通达性不高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………………………………………………….</a:t>
            </a:r>
            <a:endParaRPr lang="zh-CN" altLang="en-US" sz="2400" dirty="0"/>
          </a:p>
        </p:txBody>
      </p:sp>
      <p:pic>
        <p:nvPicPr>
          <p:cNvPr id="2" name="图片 1" descr="2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56611" y="2285992"/>
            <a:ext cx="4445029" cy="2500329"/>
          </a:xfrm>
          <a:prstGeom prst="rect">
            <a:avLst/>
          </a:prstGeom>
          <a:solidFill>
            <a:schemeClr val="lt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38525" y="756285"/>
            <a:ext cx="5433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en-US" altLang="zh-CN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G20-</a:t>
            </a:r>
            <a:r>
              <a:rPr lang="zh-CN" altLang="en-US" sz="2800" dirty="0" smtClean="0">
                <a:solidFill>
                  <a:srgbClr val="48D07E"/>
                </a:solidFill>
                <a:latin typeface="微软雅黑" panose="020B0503020204020204" charset="-122"/>
                <a:ea typeface="微软雅黑" panose="020B0503020204020204" charset="-122"/>
              </a:rPr>
              <a:t>前亚运“语境下的思考</a:t>
            </a:r>
          </a:p>
          <a:p>
            <a:pPr algn="ctr">
              <a:spcAft>
                <a:spcPts val="1200"/>
              </a:spcAft>
            </a:pPr>
            <a:endParaRPr lang="zh-CN" altLang="en-US" sz="2800" dirty="0" smtClean="0">
              <a:solidFill>
                <a:srgbClr val="00999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72230" y="655955"/>
            <a:ext cx="4565650" cy="2032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872230" y="1308735"/>
            <a:ext cx="4579620" cy="1905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23836" y="2285992"/>
            <a:ext cx="6605270" cy="346519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66712" y="3214686"/>
            <a:ext cx="632940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杭州旅游国际化（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2016—2020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目标）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以旅游国际化带动城市国际化，建成国际重要的旅游休闲中心</a:t>
            </a:r>
            <a:endParaRPr lang="zh-CN" altLang="en-US" sz="2400" dirty="0">
              <a:solidFill>
                <a:srgbClr val="F38F8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 descr="-璀璨新城"/>
          <p:cNvPicPr>
            <a:picLocks noChangeAspect="1"/>
          </p:cNvPicPr>
          <p:nvPr/>
        </p:nvPicPr>
        <p:blipFill>
          <a:blip r:embed="rId2"/>
          <a:srcRect l="2670" t="30925" r="68775" b="2930"/>
          <a:stretch>
            <a:fillRect/>
          </a:stretch>
        </p:blipFill>
        <p:spPr>
          <a:xfrm>
            <a:off x="7601585" y="2199005"/>
            <a:ext cx="2689225" cy="35039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6080125" y="2983230"/>
            <a:ext cx="15875" cy="94996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452530" y="3857628"/>
            <a:ext cx="9358378" cy="9058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99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杭州旅游国际化行动方案（</a:t>
            </a:r>
            <a:r>
              <a:rPr lang="en-US" altLang="zh-CN" sz="4000" b="1" dirty="0" smtClean="0">
                <a:solidFill>
                  <a:srgbClr val="0099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2016~2020</a:t>
            </a:r>
            <a:r>
              <a:rPr lang="zh-CN" altLang="en-US" sz="4000" b="1" dirty="0" smtClean="0">
                <a:solidFill>
                  <a:srgbClr val="0099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         </a:t>
            </a:r>
            <a:endParaRPr lang="zh-CN" altLang="en-US" sz="4000" dirty="0">
              <a:solidFill>
                <a:srgbClr val="00999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8196" name="组合 54"/>
          <p:cNvGrpSpPr/>
          <p:nvPr/>
        </p:nvGrpSpPr>
        <p:grpSpPr>
          <a:xfrm>
            <a:off x="942975" y="1229043"/>
            <a:ext cx="10288588" cy="2220912"/>
            <a:chOff x="903490" y="858334"/>
            <a:chExt cx="10288006" cy="2220594"/>
          </a:xfrm>
        </p:grpSpPr>
        <p:sp>
          <p:nvSpPr>
            <p:cNvPr id="54" name="弧形 53"/>
            <p:cNvSpPr/>
            <p:nvPr/>
          </p:nvSpPr>
          <p:spPr>
            <a:xfrm rot="10800000">
              <a:off x="6946761" y="858334"/>
              <a:ext cx="2220786" cy="2220594"/>
            </a:xfrm>
            <a:prstGeom prst="arc">
              <a:avLst>
                <a:gd name="adj1" fmla="val 12310993"/>
                <a:gd name="adj2" fmla="val 929753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 rot="10800000">
              <a:off x="4924401" y="858334"/>
              <a:ext cx="2219199" cy="2220594"/>
            </a:xfrm>
            <a:prstGeom prst="arc">
              <a:avLst>
                <a:gd name="adj1" fmla="val 12310993"/>
                <a:gd name="adj2" fmla="val 929753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10800000">
              <a:off x="903490" y="858334"/>
              <a:ext cx="2220787" cy="2220594"/>
            </a:xfrm>
            <a:prstGeom prst="arc">
              <a:avLst>
                <a:gd name="adj1" fmla="val 12310993"/>
                <a:gd name="adj2" fmla="val 929753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 rot="10800000">
              <a:off x="2924264" y="858334"/>
              <a:ext cx="2220786" cy="2220594"/>
            </a:xfrm>
            <a:prstGeom prst="arc">
              <a:avLst>
                <a:gd name="adj1" fmla="val 12310993"/>
                <a:gd name="adj2" fmla="val 929753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0800000">
              <a:off x="8970709" y="858334"/>
              <a:ext cx="2220787" cy="2220594"/>
            </a:xfrm>
            <a:prstGeom prst="arc">
              <a:avLst>
                <a:gd name="adj1" fmla="val 10800019"/>
                <a:gd name="adj2" fmla="val 10770163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923925" y="1221105"/>
            <a:ext cx="2238375" cy="2238375"/>
          </a:xfrm>
          <a:prstGeom prst="ellipse">
            <a:avLst/>
          </a:prstGeom>
          <a:solidFill>
            <a:srgbClr val="009999"/>
          </a:solidFill>
          <a:ln w="12700" algn="ctr">
            <a:solidFill>
              <a:srgbClr val="009999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2947988" y="1225868"/>
            <a:ext cx="2239963" cy="2238375"/>
          </a:xfrm>
          <a:prstGeom prst="ellipse">
            <a:avLst/>
          </a:prstGeom>
          <a:solidFill>
            <a:srgbClr val="009999"/>
          </a:solidFill>
          <a:ln w="12700" algn="ctr">
            <a:solidFill>
              <a:srgbClr val="009999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4962525" y="1206818"/>
            <a:ext cx="2239963" cy="2238375"/>
          </a:xfrm>
          <a:prstGeom prst="ellipse">
            <a:avLst/>
          </a:prstGeom>
          <a:solidFill>
            <a:srgbClr val="009999"/>
          </a:solidFill>
          <a:ln w="12700" algn="ctr">
            <a:solidFill>
              <a:srgbClr val="009999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028700" y="3930015"/>
            <a:ext cx="5067300" cy="2159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003300" y="3938905"/>
            <a:ext cx="0" cy="1458913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09650" y="5413693"/>
            <a:ext cx="2794000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3786505" y="5412105"/>
            <a:ext cx="5080" cy="53467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784600" y="5946775"/>
            <a:ext cx="2455545" cy="1651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6240145" y="5942965"/>
            <a:ext cx="2200910" cy="381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424863" y="5385118"/>
            <a:ext cx="7938" cy="561975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8423275" y="5358130"/>
            <a:ext cx="2738438" cy="14288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1144250" y="3919855"/>
            <a:ext cx="17463" cy="1476375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096000" y="3909695"/>
            <a:ext cx="4996180" cy="10160"/>
          </a:xfrm>
          <a:prstGeom prst="line">
            <a:avLst/>
          </a:prstGeom>
          <a:ln w="254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6881818" y="1214422"/>
            <a:ext cx="2238375" cy="2238375"/>
          </a:xfrm>
          <a:prstGeom prst="ellipse">
            <a:avLst/>
          </a:prstGeom>
          <a:solidFill>
            <a:srgbClr val="009999"/>
          </a:solidFill>
          <a:ln w="12700" algn="ctr">
            <a:solidFill>
              <a:srgbClr val="009999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9002713" y="1225868"/>
            <a:ext cx="2238375" cy="2239963"/>
          </a:xfrm>
          <a:prstGeom prst="ellipse">
            <a:avLst/>
          </a:prstGeom>
          <a:solidFill>
            <a:srgbClr val="009999"/>
          </a:solidFill>
          <a:ln w="12700" algn="ctr">
            <a:solidFill>
              <a:srgbClr val="009999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207342" y="1922463"/>
            <a:ext cx="172355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国际化环境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89129" y="1940878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国际化营销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02530" y="1922780"/>
            <a:ext cx="229425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国际化服务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67570" y="1928802"/>
            <a:ext cx="18261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国际化功能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9344" y="1940243"/>
            <a:ext cx="1723549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国际化产品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ldLvl="0" animBg="1"/>
      <p:bldP spid="13" grpId="0" bldLvl="0" animBg="1"/>
      <p:bldP spid="14" grpId="0" bldLvl="0" animBg="1"/>
      <p:bldP spid="43" grpId="0" bldLvl="0" animBg="1"/>
      <p:bldP spid="52" grpId="0" bldLvl="0" animBg="1"/>
      <p:bldP spid="53" grpId="0"/>
      <p:bldP spid="17" grpId="0"/>
      <p:bldP spid="18" grpId="0"/>
      <p:bldP spid="19" grpId="0"/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DEF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DEF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268</Words>
  <Application>Microsoft Office PowerPoint</Application>
  <PresentationFormat>自定义</PresentationFormat>
  <Paragraphs>32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</dc:title>
  <dc:creator>shu</dc:creator>
  <cp:lastModifiedBy>李虹</cp:lastModifiedBy>
  <cp:revision>71</cp:revision>
  <dcterms:created xsi:type="dcterms:W3CDTF">2016-04-01T06:57:00Z</dcterms:created>
  <dcterms:modified xsi:type="dcterms:W3CDTF">2016-11-03T09:09:02Z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