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58" r:id="rId5"/>
    <p:sldId id="259" r:id="rId6"/>
    <p:sldId id="261" r:id="rId7"/>
    <p:sldId id="262" r:id="rId8"/>
    <p:sldId id="263" r:id="rId9"/>
    <p:sldId id="260" r:id="rId10"/>
    <p:sldId id="264" r:id="rId11"/>
    <p:sldId id="265" r:id="rId12"/>
    <p:sldId id="266" r:id="rId13"/>
    <p:sldId id="267" r:id="rId14"/>
    <p:sldId id="271" r:id="rId15"/>
    <p:sldId id="268" r:id="rId16"/>
    <p:sldId id="269"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291"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8" name="标题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zh-CN" altLang="en-US" smtClean="0"/>
              <a:t>单击此处编辑母版标题样式</a:t>
            </a:r>
            <a:endParaRPr kumimoji="0" lang="en-US"/>
          </a:p>
        </p:txBody>
      </p:sp>
      <p:sp>
        <p:nvSpPr>
          <p:cNvPr id="28" name="日期占位符 27"/>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17" name="页脚占位符 16"/>
          <p:cNvSpPr>
            <a:spLocks noGrp="1"/>
          </p:cNvSpPr>
          <p:nvPr>
            <p:ph type="ftr" sz="quarter" idx="11"/>
          </p:nvPr>
        </p:nvSpPr>
        <p:spPr/>
        <p:txBody>
          <a:bodyPr/>
          <a:lstStyle/>
          <a:p>
            <a:endParaRPr lang="zh-CN" altLang="en-US"/>
          </a:p>
        </p:txBody>
      </p:sp>
      <p:sp>
        <p:nvSpPr>
          <p:cNvPr id="29" name="灯片编号占位符 28"/>
          <p:cNvSpPr>
            <a:spLocks noGrp="1"/>
          </p:cNvSpPr>
          <p:nvPr>
            <p:ph type="sldNum" sz="quarter" idx="12"/>
          </p:nvPr>
        </p:nvSpPr>
        <p:spPr/>
        <p:txBody>
          <a:bodyPr/>
          <a:lstStyle/>
          <a:p>
            <a:fld id="{12FAE210-6B3E-41FB-B8B1-F712530D4E60}" type="slidenum">
              <a:rPr lang="zh-CN" altLang="en-US" smtClean="0"/>
              <a:t>‹#›</a:t>
            </a:fld>
            <a:endParaRPr lang="zh-CN" altLang="en-US"/>
          </a:p>
        </p:txBody>
      </p:sp>
      <p:sp>
        <p:nvSpPr>
          <p:cNvPr id="9" name="副标题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7924800" y="6416675"/>
            <a:ext cx="762000" cy="365125"/>
          </a:xfrm>
        </p:spPr>
        <p:txBody>
          <a:bodyPr/>
          <a:lstStyle/>
          <a:p>
            <a:fld id="{12FAE210-6B3E-41FB-B8B1-F712530D4E60}"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zh-CN" altLang="en-US" smtClean="0">
                <a:solidFill>
                  <a:schemeClr val="lt1"/>
                </a:solidFill>
                <a:latin typeface="+mn-lt"/>
                <a:ea typeface="+mn-ea"/>
                <a:cs typeface="+mn-cs"/>
              </a:rPr>
              <a:t>单击图标添加图片</a:t>
            </a:r>
            <a:endParaRPr kumimoji="0" lang="en-US" dirty="0">
              <a:solidFill>
                <a:schemeClr val="lt1"/>
              </a:solidFill>
              <a:latin typeface="+mn-lt"/>
              <a:ea typeface="+mn-ea"/>
              <a:cs typeface="+mn-cs"/>
            </a:endParaRPr>
          </a:p>
        </p:txBody>
      </p:sp>
      <p:sp>
        <p:nvSpPr>
          <p:cNvPr id="4" name="文本占位符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03F40BAB-7528-41A5-8ADA-1FC2BEF79616}" type="datetimeFigureOut">
              <a:rPr lang="zh-CN" altLang="en-US" smtClean="0"/>
              <a:t>2016/11/3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2FAE210-6B3E-41FB-B8B1-F712530D4E6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标题占位符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3F40BAB-7528-41A5-8ADA-1FC2BEF79616}" type="datetimeFigureOut">
              <a:rPr lang="zh-CN" altLang="en-US" smtClean="0"/>
              <a:t>2016/11/3</a:t>
            </a:fld>
            <a:endParaRPr lang="zh-CN" altLang="en-US"/>
          </a:p>
        </p:txBody>
      </p:sp>
      <p:sp>
        <p:nvSpPr>
          <p:cNvPr id="3" name="页脚占位符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zh-CN" altLang="en-US"/>
          </a:p>
        </p:txBody>
      </p:sp>
      <p:sp>
        <p:nvSpPr>
          <p:cNvPr id="23" name="灯片编号占位符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2FAE210-6B3E-41FB-B8B1-F712530D4E60}" type="slidenum">
              <a:rPr lang="zh-CN" altLang="en-US" smtClean="0"/>
              <a:t>‹#›</a:t>
            </a:fld>
            <a:endParaRPr lang="zh-CN"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为美学工业培养人才</a:t>
            </a:r>
            <a:r>
              <a:rPr lang="en-US" altLang="zh-CN" dirty="0" smtClean="0"/>
              <a:t>—</a:t>
            </a:r>
            <a:r>
              <a:rPr lang="zh-CN" altLang="en-US" dirty="0" smtClean="0"/>
              <a:t>旅游篇</a:t>
            </a:r>
            <a:endParaRPr lang="zh-CN" altLang="en-US" dirty="0"/>
          </a:p>
        </p:txBody>
      </p:sp>
      <p:sp>
        <p:nvSpPr>
          <p:cNvPr id="3" name="副标题 2"/>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278129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137160" indent="0">
              <a:buNone/>
            </a:pPr>
            <a:r>
              <a:rPr lang="zh-CN" altLang="en-US" dirty="0" smtClean="0"/>
              <a:t>从创新的角度看产业：</a:t>
            </a:r>
            <a:endParaRPr lang="en-US" altLang="zh-CN" dirty="0" smtClean="0"/>
          </a:p>
          <a:p>
            <a:pPr marL="137160" indent="0">
              <a:buNone/>
            </a:pPr>
            <a:endParaRPr lang="en-US" altLang="zh-CN" dirty="0"/>
          </a:p>
          <a:p>
            <a:r>
              <a:rPr lang="zh-CN" altLang="en-US" dirty="0" smtClean="0"/>
              <a:t>技术工业：通过技术创新来创造新的产品和服务，并提升现有产品和服务的质量和效率。</a:t>
            </a:r>
            <a:endParaRPr lang="en-US" altLang="zh-CN" dirty="0"/>
          </a:p>
          <a:p>
            <a:r>
              <a:rPr lang="zh-CN" altLang="en-US" dirty="0" smtClean="0"/>
              <a:t>创意工业：在现有技术条件下因新的</a:t>
            </a:r>
            <a:r>
              <a:rPr lang="en-US" altLang="zh-CN" dirty="0" smtClean="0"/>
              <a:t>idea</a:t>
            </a:r>
            <a:r>
              <a:rPr lang="zh-CN" altLang="en-US" dirty="0" smtClean="0"/>
              <a:t>产生的产品和服务。包括现有技术的迁移与组合、需求的创造性实现，传统美学的颠覆（信用卡、集装箱、水陆两用船、麻醉枪、假发、破洞牛仔裤、互联网时代的商业模式、劫匪的袜子头套）</a:t>
            </a:r>
            <a:endParaRPr lang="en-US" altLang="zh-CN" dirty="0" smtClean="0"/>
          </a:p>
          <a:p>
            <a:r>
              <a:rPr lang="zh-CN" altLang="en-US" dirty="0" smtClean="0"/>
              <a:t>美学工业：五大领域：人自身、文化艺术、设计、环境、人类活动。</a:t>
            </a:r>
            <a:endParaRPr lang="en-US" altLang="zh-CN" dirty="0" smtClean="0"/>
          </a:p>
          <a:p>
            <a:pPr marL="137160" indent="0">
              <a:buNone/>
            </a:pPr>
            <a:r>
              <a:rPr lang="zh-CN" altLang="en-US" dirty="0" smtClean="0"/>
              <a:t>（农夫山泉与苹果手机）</a:t>
            </a:r>
            <a:endParaRPr lang="en-US" altLang="zh-CN" dirty="0"/>
          </a:p>
        </p:txBody>
      </p:sp>
    </p:spTree>
    <p:extLst>
      <p:ext uri="{BB962C8B-B14F-4D97-AF65-F5344CB8AC3E}">
        <p14:creationId xmlns:p14="http://schemas.microsoft.com/office/powerpoint/2010/main" val="997714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t>旅游是典型的美学工业：几乎涉及到美学工业的所有领域。</a:t>
            </a:r>
            <a:endParaRPr lang="en-US" altLang="zh-CN" dirty="0" smtClean="0"/>
          </a:p>
          <a:p>
            <a:r>
              <a:rPr lang="zh-CN" altLang="en-US" dirty="0" smtClean="0"/>
              <a:t>旅游也是技术工业：在吃住行游玩做的每一个领域，技术革命都在深刻推动它们的变革；而信息技术的发展（互联网、物联网、大数据、</a:t>
            </a:r>
            <a:r>
              <a:rPr lang="en-US" altLang="zh-CN" dirty="0" smtClean="0"/>
              <a:t>VR&amp;AR</a:t>
            </a:r>
            <a:r>
              <a:rPr lang="zh-CN" altLang="en-US" dirty="0" smtClean="0"/>
              <a:t>、人工智能）又在整个产业的层面上推动它的变革。</a:t>
            </a:r>
            <a:endParaRPr lang="en-US" altLang="zh-CN" dirty="0" smtClean="0"/>
          </a:p>
          <a:p>
            <a:r>
              <a:rPr lang="zh-CN" altLang="en-US" dirty="0" smtClean="0"/>
              <a:t>旅游也是创意工业：旅游是自然世界、人造世界和想象世界三层叠加的产品。</a:t>
            </a:r>
            <a:endParaRPr lang="en-US" altLang="zh-CN" dirty="0" smtClean="0"/>
          </a:p>
          <a:p>
            <a:pPr marL="137160" indent="0">
              <a:buNone/>
            </a:pPr>
            <a:r>
              <a:rPr lang="zh-CN" altLang="en-US" dirty="0" smtClean="0"/>
              <a:t>（迪斯尼乐园、</a:t>
            </a:r>
            <a:r>
              <a:rPr lang="en-US" altLang="zh-CN" dirty="0" smtClean="0"/>
              <a:t>G20</a:t>
            </a:r>
            <a:r>
              <a:rPr lang="zh-CN" altLang="en-US" dirty="0" smtClean="0"/>
              <a:t>，丝绸）</a:t>
            </a:r>
            <a:endParaRPr lang="zh-CN" altLang="en-US" dirty="0"/>
          </a:p>
        </p:txBody>
      </p:sp>
    </p:spTree>
    <p:extLst>
      <p:ext uri="{BB962C8B-B14F-4D97-AF65-F5344CB8AC3E}">
        <p14:creationId xmlns:p14="http://schemas.microsoft.com/office/powerpoint/2010/main" val="2269818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37160" indent="0">
              <a:buNone/>
            </a:pPr>
            <a:r>
              <a:rPr lang="zh-CN" altLang="en-US" dirty="0" smtClean="0">
                <a:latin typeface="+mj-ea"/>
                <a:ea typeface="+mj-ea"/>
              </a:rPr>
              <a:t>这就是旅游教育未来努力的方向：</a:t>
            </a:r>
            <a:endParaRPr lang="en-US" altLang="zh-CN" dirty="0" smtClean="0">
              <a:latin typeface="+mj-ea"/>
              <a:ea typeface="+mj-ea"/>
            </a:endParaRPr>
          </a:p>
          <a:p>
            <a:pPr marL="137160" indent="0">
              <a:buNone/>
            </a:pPr>
            <a:endParaRPr lang="en-US" altLang="zh-CN" dirty="0"/>
          </a:p>
          <a:p>
            <a:r>
              <a:rPr lang="zh-CN" altLang="en-US" dirty="0" smtClean="0"/>
              <a:t>美学工业是它的基石，旅游学科必须研究美的需求，旅游教育必须培养创造美的价值的人才。</a:t>
            </a:r>
            <a:endParaRPr lang="en-US" altLang="zh-CN" dirty="0" smtClean="0"/>
          </a:p>
          <a:p>
            <a:r>
              <a:rPr lang="zh-CN" altLang="en-US" dirty="0" smtClean="0"/>
              <a:t>技术的创新和应用是它的基因，技术的含量与浓度是旅游学科和旅游教育现代化的重要标志。</a:t>
            </a:r>
            <a:endParaRPr lang="en-US" altLang="zh-CN" dirty="0" smtClean="0"/>
          </a:p>
          <a:p>
            <a:r>
              <a:rPr lang="zh-CN" altLang="en-US" dirty="0" smtClean="0"/>
              <a:t>创意是它的灵魂，必须使学生有广阔的视野，保留想象力、同理心和童真，有创新创造的激情。</a:t>
            </a:r>
            <a:endParaRPr lang="zh-CN" altLang="en-US" dirty="0"/>
          </a:p>
        </p:txBody>
      </p:sp>
    </p:spTree>
    <p:extLst>
      <p:ext uri="{BB962C8B-B14F-4D97-AF65-F5344CB8AC3E}">
        <p14:creationId xmlns:p14="http://schemas.microsoft.com/office/powerpoint/2010/main" val="54203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37160" indent="0">
              <a:buNone/>
            </a:pPr>
            <a:r>
              <a:rPr lang="zh-CN" altLang="en-US" dirty="0" smtClean="0"/>
              <a:t>如果：</a:t>
            </a:r>
            <a:endParaRPr lang="en-US" altLang="zh-CN" dirty="0"/>
          </a:p>
          <a:p>
            <a:r>
              <a:rPr lang="zh-CN" altLang="en-US" dirty="0" smtClean="0"/>
              <a:t>物质</a:t>
            </a:r>
            <a:r>
              <a:rPr lang="en-US" altLang="zh-CN" dirty="0" smtClean="0"/>
              <a:t>=1</a:t>
            </a:r>
          </a:p>
          <a:p>
            <a:endParaRPr lang="en-US" altLang="zh-CN" dirty="0"/>
          </a:p>
          <a:p>
            <a:pPr marL="137160" indent="0">
              <a:buNone/>
            </a:pPr>
            <a:r>
              <a:rPr lang="zh-CN" altLang="en-US" dirty="0" smtClean="0"/>
              <a:t>那么：</a:t>
            </a:r>
            <a:endParaRPr lang="en-US" altLang="zh-CN" dirty="0" smtClean="0"/>
          </a:p>
          <a:p>
            <a:r>
              <a:rPr lang="zh-CN" altLang="en-US" dirty="0" smtClean="0"/>
              <a:t>技术</a:t>
            </a:r>
            <a:r>
              <a:rPr lang="en-US" altLang="zh-CN" dirty="0" smtClean="0"/>
              <a:t>=10</a:t>
            </a:r>
          </a:p>
          <a:p>
            <a:r>
              <a:rPr lang="zh-CN" altLang="en-US" dirty="0" smtClean="0"/>
              <a:t>美</a:t>
            </a:r>
            <a:r>
              <a:rPr lang="en-US" altLang="zh-CN" dirty="0" smtClean="0"/>
              <a:t>=100</a:t>
            </a:r>
          </a:p>
          <a:p>
            <a:endParaRPr lang="en-US" altLang="zh-CN" dirty="0"/>
          </a:p>
          <a:p>
            <a:pPr marL="137160" indent="0">
              <a:buNone/>
            </a:pPr>
            <a:r>
              <a:rPr lang="zh-CN" altLang="en-US" dirty="0" smtClean="0"/>
              <a:t>站在这里，我们可以看到旅游学科和旅游教育无限广阔的天空。</a:t>
            </a:r>
            <a:endParaRPr lang="en-US" altLang="zh-CN" dirty="0" smtClean="0"/>
          </a:p>
          <a:p>
            <a:pPr marL="137160" indent="0">
              <a:buNone/>
            </a:pPr>
            <a:endParaRPr lang="en-US" altLang="zh-CN" dirty="0"/>
          </a:p>
          <a:p>
            <a:pPr marL="137160" indent="0">
              <a:buNone/>
            </a:pPr>
            <a:endParaRPr lang="zh-CN" altLang="en-US" dirty="0"/>
          </a:p>
        </p:txBody>
      </p:sp>
    </p:spTree>
    <p:extLst>
      <p:ext uri="{BB962C8B-B14F-4D97-AF65-F5344CB8AC3E}">
        <p14:creationId xmlns:p14="http://schemas.microsoft.com/office/powerpoint/2010/main" val="405181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37160" indent="0">
              <a:buNone/>
            </a:pPr>
            <a:r>
              <a:rPr lang="zh-CN" altLang="en-US" dirty="0"/>
              <a:t>请大家关注</a:t>
            </a:r>
            <a:r>
              <a:rPr lang="zh-CN" altLang="en-US" sz="3600" dirty="0">
                <a:solidFill>
                  <a:srgbClr val="FF0000"/>
                </a:solidFill>
                <a:latin typeface="+mj-ea"/>
              </a:rPr>
              <a:t>教育部学校规划建设发展中心</a:t>
            </a:r>
            <a:endParaRPr lang="en-US" altLang="zh-CN" sz="3600" dirty="0">
              <a:solidFill>
                <a:srgbClr val="FF0000"/>
              </a:solidFill>
              <a:latin typeface="+mj-ea"/>
            </a:endParaRPr>
          </a:p>
          <a:p>
            <a:pPr marL="0" indent="0">
              <a:buNone/>
            </a:pPr>
            <a:endParaRPr lang="en-US" altLang="zh-CN" dirty="0"/>
          </a:p>
          <a:p>
            <a:pPr marL="0" indent="0" algn="ctr">
              <a:buNone/>
            </a:pPr>
            <a:r>
              <a:rPr lang="zh-CN" altLang="en-US" sz="2800" b="1" dirty="0" smtClean="0"/>
              <a:t>教育创新要素聚集的平台</a:t>
            </a:r>
            <a:endParaRPr lang="en-US" altLang="zh-CN" sz="2800" b="1" dirty="0" smtClean="0"/>
          </a:p>
          <a:p>
            <a:pPr marL="0" indent="0" algn="ctr">
              <a:buNone/>
            </a:pPr>
            <a:r>
              <a:rPr lang="zh-CN" altLang="en-US" sz="2800" b="1" dirty="0" smtClean="0"/>
              <a:t>全球教育创新网络</a:t>
            </a:r>
            <a:r>
              <a:rPr lang="zh-CN" altLang="en-US" sz="2800" b="1" dirty="0" smtClean="0"/>
              <a:t>中心</a:t>
            </a:r>
            <a:endParaRPr lang="en-US" altLang="zh-CN" sz="2800" b="1" dirty="0" smtClean="0"/>
          </a:p>
          <a:p>
            <a:pPr marL="0" indent="0" algn="ctr">
              <a:buNone/>
            </a:pPr>
            <a:endParaRPr lang="en-US" altLang="zh-CN" b="1" dirty="0">
              <a:solidFill>
                <a:srgbClr val="FF0000"/>
              </a:solidFill>
              <a:latin typeface="+mj-ea"/>
            </a:endParaRPr>
          </a:p>
          <a:p>
            <a:pPr marL="0" indent="0" algn="ctr">
              <a:buNone/>
            </a:pPr>
            <a:r>
              <a:rPr lang="zh-CN" altLang="en-US" sz="4800" dirty="0" smtClean="0">
                <a:solidFill>
                  <a:srgbClr val="FF0000"/>
                </a:solidFill>
                <a:latin typeface="+mj-ea"/>
                <a:ea typeface="+mj-ea"/>
              </a:rPr>
              <a:t>官</a:t>
            </a:r>
            <a:r>
              <a:rPr lang="zh-CN" altLang="en-US" sz="4800" dirty="0">
                <a:solidFill>
                  <a:srgbClr val="FF0000"/>
                </a:solidFill>
                <a:latin typeface="+mj-ea"/>
                <a:ea typeface="+mj-ea"/>
              </a:rPr>
              <a:t>微：教育之弦</a:t>
            </a:r>
            <a:endParaRPr lang="en-US" altLang="zh-CN" sz="4800" dirty="0">
              <a:solidFill>
                <a:srgbClr val="FF0000"/>
              </a:solidFill>
              <a:latin typeface="+mj-ea"/>
              <a:ea typeface="+mj-ea"/>
            </a:endParaRPr>
          </a:p>
          <a:p>
            <a:pPr marL="0" indent="0" algn="ctr">
              <a:buNone/>
            </a:pPr>
            <a:endParaRPr lang="zh-CN" altLang="en-US" sz="2800" b="1" dirty="0"/>
          </a:p>
        </p:txBody>
      </p:sp>
    </p:spTree>
    <p:extLst>
      <p:ext uri="{BB962C8B-B14F-4D97-AF65-F5344CB8AC3E}">
        <p14:creationId xmlns:p14="http://schemas.microsoft.com/office/powerpoint/2010/main" val="2781564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137160" indent="0" algn="ctr">
              <a:buNone/>
            </a:pPr>
            <a:endParaRPr lang="en-US" altLang="zh-CN" sz="3600" dirty="0">
              <a:solidFill>
                <a:srgbClr val="FF0000"/>
              </a:solidFill>
              <a:latin typeface="+mj-ea"/>
              <a:ea typeface="+mj-ea"/>
            </a:endParaRPr>
          </a:p>
          <a:p>
            <a:pPr marL="137160" indent="0">
              <a:buNone/>
            </a:pPr>
            <a:r>
              <a:rPr lang="zh-CN" altLang="en-US" dirty="0" smtClean="0">
                <a:latin typeface="+mn-ea"/>
              </a:rPr>
              <a:t>共同致力将扶贫、教育创新与产业发展结合的：</a:t>
            </a:r>
            <a:endParaRPr lang="en-US" altLang="zh-CN" dirty="0" smtClean="0">
              <a:latin typeface="+mn-ea"/>
            </a:endParaRPr>
          </a:p>
          <a:p>
            <a:pPr marL="137160" indent="0" algn="ctr">
              <a:buNone/>
            </a:pPr>
            <a:endParaRPr lang="en-US" altLang="zh-CN" sz="3600" dirty="0" smtClean="0">
              <a:solidFill>
                <a:srgbClr val="FF0000"/>
              </a:solidFill>
              <a:latin typeface="+mj-ea"/>
              <a:ea typeface="+mj-ea"/>
            </a:endParaRPr>
          </a:p>
          <a:p>
            <a:pPr marL="137160" indent="0" algn="ctr">
              <a:buNone/>
            </a:pPr>
            <a:r>
              <a:rPr lang="zh-CN" altLang="en-US" sz="3600" dirty="0" smtClean="0">
                <a:solidFill>
                  <a:srgbClr val="FF0000"/>
                </a:solidFill>
                <a:latin typeface="+mj-ea"/>
                <a:ea typeface="+mj-ea"/>
              </a:rPr>
              <a:t>中国西南地区旅游和健康教育实验</a:t>
            </a:r>
            <a:endParaRPr lang="zh-CN" altLang="en-US" sz="3600" dirty="0">
              <a:solidFill>
                <a:srgbClr val="FF0000"/>
              </a:solidFill>
              <a:latin typeface="+mj-ea"/>
              <a:ea typeface="+mj-ea"/>
            </a:endParaRPr>
          </a:p>
        </p:txBody>
      </p:sp>
    </p:spTree>
    <p:extLst>
      <p:ext uri="{BB962C8B-B14F-4D97-AF65-F5344CB8AC3E}">
        <p14:creationId xmlns:p14="http://schemas.microsoft.com/office/powerpoint/2010/main" val="4016658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dirty="0" smtClean="0"/>
          </a:p>
          <a:p>
            <a:endParaRPr lang="en-US" altLang="zh-CN" dirty="0"/>
          </a:p>
          <a:p>
            <a:pPr marL="137160" indent="0" algn="ctr">
              <a:buNone/>
            </a:pPr>
            <a:r>
              <a:rPr lang="zh-CN" altLang="en-US" sz="4000" dirty="0" smtClean="0"/>
              <a:t>谢谢大家</a:t>
            </a:r>
            <a:endParaRPr lang="zh-CN" altLang="en-US" sz="4000" dirty="0"/>
          </a:p>
        </p:txBody>
      </p:sp>
    </p:spTree>
    <p:extLst>
      <p:ext uri="{BB962C8B-B14F-4D97-AF65-F5344CB8AC3E}">
        <p14:creationId xmlns:p14="http://schemas.microsoft.com/office/powerpoint/2010/main" val="1435704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37160" indent="0">
              <a:buNone/>
            </a:pPr>
            <a:r>
              <a:rPr lang="zh-CN" altLang="en-US" dirty="0" smtClean="0">
                <a:latin typeface="+mj-ea"/>
                <a:ea typeface="+mj-ea"/>
              </a:rPr>
              <a:t>供给侧结构性改革：</a:t>
            </a:r>
            <a:endParaRPr lang="en-US" altLang="zh-CN" dirty="0" smtClean="0">
              <a:latin typeface="+mj-ea"/>
              <a:ea typeface="+mj-ea"/>
            </a:endParaRPr>
          </a:p>
          <a:p>
            <a:pPr marL="137160" indent="0">
              <a:buNone/>
            </a:pPr>
            <a:endParaRPr lang="en-US" altLang="zh-CN" dirty="0">
              <a:latin typeface="+mj-ea"/>
              <a:ea typeface="+mj-ea"/>
            </a:endParaRPr>
          </a:p>
          <a:p>
            <a:r>
              <a:rPr lang="zh-CN" altLang="en-US" dirty="0" smtClean="0">
                <a:latin typeface="+mn-ea"/>
              </a:rPr>
              <a:t>市场机制问题：市场信号扭曲，供需失衡</a:t>
            </a:r>
            <a:endParaRPr lang="en-US" altLang="zh-CN" dirty="0" smtClean="0">
              <a:latin typeface="+mn-ea"/>
            </a:endParaRPr>
          </a:p>
          <a:p>
            <a:endParaRPr lang="en-US" altLang="zh-CN" dirty="0">
              <a:latin typeface="+mn-ea"/>
            </a:endParaRPr>
          </a:p>
          <a:p>
            <a:r>
              <a:rPr lang="zh-CN" altLang="en-US" dirty="0" smtClean="0">
                <a:latin typeface="+mn-ea"/>
              </a:rPr>
              <a:t>创新能力问题：供给无法满足或促进需求升级</a:t>
            </a:r>
            <a:endParaRPr lang="en-US" altLang="zh-CN" dirty="0" smtClean="0">
              <a:latin typeface="+mn-ea"/>
            </a:endParaRPr>
          </a:p>
          <a:p>
            <a:endParaRPr lang="en-US" altLang="zh-CN" dirty="0">
              <a:latin typeface="+mn-ea"/>
            </a:endParaRPr>
          </a:p>
          <a:p>
            <a:r>
              <a:rPr lang="zh-CN" altLang="en-US" dirty="0" smtClean="0">
                <a:latin typeface="+mn-ea"/>
              </a:rPr>
              <a:t>宏观调控手段：货币政策、财政政策、产业政策</a:t>
            </a:r>
            <a:endParaRPr lang="zh-CN" altLang="en-US" dirty="0">
              <a:latin typeface="+mn-ea"/>
            </a:endParaRPr>
          </a:p>
        </p:txBody>
      </p:sp>
    </p:spTree>
    <p:extLst>
      <p:ext uri="{BB962C8B-B14F-4D97-AF65-F5344CB8AC3E}">
        <p14:creationId xmlns:p14="http://schemas.microsoft.com/office/powerpoint/2010/main" val="1870914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一、大旅游与旅游教育变革</a:t>
            </a:r>
            <a:endParaRPr lang="zh-CN" altLang="en-US" dirty="0"/>
          </a:p>
        </p:txBody>
      </p:sp>
      <p:sp>
        <p:nvSpPr>
          <p:cNvPr id="3" name="内容占位符 2"/>
          <p:cNvSpPr>
            <a:spLocks noGrp="1"/>
          </p:cNvSpPr>
          <p:nvPr>
            <p:ph idx="1"/>
          </p:nvPr>
        </p:nvSpPr>
        <p:spPr/>
        <p:txBody>
          <a:bodyPr/>
          <a:lstStyle/>
          <a:p>
            <a:endParaRPr lang="en-US" altLang="zh-CN" dirty="0" smtClean="0"/>
          </a:p>
          <a:p>
            <a:pPr marL="137160" indent="0" algn="ctr">
              <a:buNone/>
            </a:pPr>
            <a:r>
              <a:rPr lang="zh-CN" altLang="en-US" dirty="0" smtClean="0">
                <a:latin typeface="+mj-ea"/>
                <a:ea typeface="+mj-ea"/>
              </a:rPr>
              <a:t>国家对大旅游产业的发展高度重视</a:t>
            </a:r>
            <a:endParaRPr lang="en-US" altLang="zh-CN" dirty="0" smtClean="0">
              <a:latin typeface="+mj-ea"/>
              <a:ea typeface="+mj-ea"/>
            </a:endParaRPr>
          </a:p>
          <a:p>
            <a:pPr marL="137160" indent="0" algn="ctr">
              <a:buNone/>
            </a:pPr>
            <a:endParaRPr lang="en-US" altLang="zh-CN" dirty="0"/>
          </a:p>
          <a:p>
            <a:pPr algn="ctr"/>
            <a:r>
              <a:rPr lang="zh-CN" altLang="en-US" dirty="0" smtClean="0"/>
              <a:t>旅游业大发展是消费升级的产物</a:t>
            </a:r>
            <a:endParaRPr lang="en-US" altLang="zh-CN" dirty="0" smtClean="0"/>
          </a:p>
          <a:p>
            <a:pPr algn="ctr"/>
            <a:r>
              <a:rPr lang="zh-CN" altLang="en-US" dirty="0" smtClean="0"/>
              <a:t>旅游业产业链长，涉及国民经济各部门</a:t>
            </a:r>
            <a:endParaRPr lang="en-US" altLang="zh-CN" dirty="0" smtClean="0"/>
          </a:p>
          <a:p>
            <a:pPr algn="ctr"/>
            <a:r>
              <a:rPr lang="zh-CN" altLang="en-US" dirty="0" smtClean="0"/>
              <a:t>旅游业与群众脱贫增收致富关系密切</a:t>
            </a:r>
            <a:endParaRPr lang="en-US" altLang="zh-CN" dirty="0" smtClean="0"/>
          </a:p>
          <a:p>
            <a:pPr algn="ctr"/>
            <a:r>
              <a:rPr lang="zh-CN" altLang="en-US" dirty="0" smtClean="0"/>
              <a:t>旅游业是绿色产业，结合绿水青山和金山银山</a:t>
            </a:r>
            <a:endParaRPr lang="en-US" altLang="zh-CN" dirty="0" smtClean="0"/>
          </a:p>
          <a:p>
            <a:pPr algn="ctr"/>
            <a:endParaRPr lang="en-US" altLang="zh-CN" dirty="0"/>
          </a:p>
        </p:txBody>
      </p:sp>
    </p:spTree>
    <p:extLst>
      <p:ext uri="{BB962C8B-B14F-4D97-AF65-F5344CB8AC3E}">
        <p14:creationId xmlns:p14="http://schemas.microsoft.com/office/powerpoint/2010/main" val="365066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179512" y="1600200"/>
            <a:ext cx="8640960" cy="4709160"/>
          </a:xfrm>
        </p:spPr>
        <p:txBody>
          <a:bodyPr>
            <a:normAutofit fontScale="92500"/>
          </a:bodyPr>
          <a:lstStyle/>
          <a:p>
            <a:pPr marL="137160" indent="0">
              <a:buNone/>
            </a:pPr>
            <a:endParaRPr lang="en-US" altLang="zh-CN" dirty="0" smtClean="0"/>
          </a:p>
          <a:p>
            <a:pPr marL="137160" indent="0" algn="ctr">
              <a:buNone/>
            </a:pPr>
            <a:r>
              <a:rPr lang="zh-CN" altLang="en-US" dirty="0" smtClean="0">
                <a:latin typeface="+mj-ea"/>
                <a:ea typeface="+mj-ea"/>
              </a:rPr>
              <a:t>大旅游之大：产业结构深刻的变革</a:t>
            </a:r>
            <a:endParaRPr lang="en-US" altLang="zh-CN" dirty="0" smtClean="0">
              <a:latin typeface="+mj-ea"/>
              <a:ea typeface="+mj-ea"/>
            </a:endParaRPr>
          </a:p>
          <a:p>
            <a:pPr algn="ctr"/>
            <a:r>
              <a:rPr lang="zh-CN" altLang="en-US" dirty="0" smtClean="0">
                <a:latin typeface="+mn-ea"/>
              </a:rPr>
              <a:t>观光、度假、休闲、探险、商务、会展、营地、旅居、工业、农业、水利、宗教旅游等同步发展</a:t>
            </a:r>
            <a:endParaRPr lang="en-US" altLang="zh-CN" dirty="0" smtClean="0">
              <a:latin typeface="+mn-ea"/>
            </a:endParaRPr>
          </a:p>
          <a:p>
            <a:pPr algn="ctr"/>
            <a:r>
              <a:rPr lang="zh-CN" altLang="en-US" dirty="0" smtClean="0">
                <a:latin typeface="+mn-ea"/>
              </a:rPr>
              <a:t>与养老、地产、汽车、运动、医疗、美容、艺术、文化、娱乐、游戏、设计、教育、奢侈品等深度融合</a:t>
            </a:r>
            <a:endParaRPr lang="en-US" altLang="zh-CN" dirty="0" smtClean="0">
              <a:latin typeface="+mn-ea"/>
            </a:endParaRPr>
          </a:p>
          <a:p>
            <a:pPr algn="ctr"/>
            <a:r>
              <a:rPr lang="zh-CN" altLang="en-US" dirty="0" smtClean="0">
                <a:latin typeface="+mn-ea"/>
              </a:rPr>
              <a:t>引领城镇化和农村建设深刻变革（全域旅游）</a:t>
            </a:r>
            <a:endParaRPr lang="en-US" altLang="zh-CN" dirty="0" smtClean="0">
              <a:latin typeface="+mn-ea"/>
            </a:endParaRPr>
          </a:p>
          <a:p>
            <a:pPr algn="ctr"/>
            <a:r>
              <a:rPr lang="zh-CN" altLang="en-US" dirty="0" smtClean="0">
                <a:latin typeface="+mn-ea"/>
              </a:rPr>
              <a:t>不同社会群体（年龄、教育、收入、民族、宗教等）旅游需求多样化不断发展</a:t>
            </a:r>
            <a:endParaRPr lang="en-US" altLang="zh-CN" dirty="0" smtClean="0">
              <a:latin typeface="+mn-ea"/>
            </a:endParaRPr>
          </a:p>
          <a:p>
            <a:pPr algn="ctr"/>
            <a:r>
              <a:rPr lang="zh-CN" altLang="en-US" dirty="0" smtClean="0">
                <a:latin typeface="+mn-ea"/>
              </a:rPr>
              <a:t>信息技术与现代科技突破不断推动旅游产业科技化</a:t>
            </a:r>
            <a:endParaRPr lang="en-US" altLang="zh-CN" dirty="0" smtClean="0">
              <a:latin typeface="+mn-ea"/>
            </a:endParaRPr>
          </a:p>
          <a:p>
            <a:pPr algn="ctr"/>
            <a:endParaRPr lang="en-US" altLang="zh-CN" dirty="0" smtClean="0">
              <a:latin typeface="+mj-ea"/>
              <a:ea typeface="+mj-ea"/>
            </a:endParaRPr>
          </a:p>
          <a:p>
            <a:pPr algn="ctr"/>
            <a:endParaRPr lang="zh-CN" altLang="en-US" dirty="0">
              <a:latin typeface="+mj-ea"/>
              <a:ea typeface="+mj-ea"/>
            </a:endParaRPr>
          </a:p>
        </p:txBody>
      </p:sp>
    </p:spTree>
    <p:extLst>
      <p:ext uri="{BB962C8B-B14F-4D97-AF65-F5344CB8AC3E}">
        <p14:creationId xmlns:p14="http://schemas.microsoft.com/office/powerpoint/2010/main" val="367900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37160" indent="0">
              <a:buNone/>
            </a:pPr>
            <a:endParaRPr lang="en-US" altLang="zh-CN" dirty="0" smtClean="0"/>
          </a:p>
          <a:p>
            <a:pPr marL="137160" indent="0" algn="ctr">
              <a:buNone/>
            </a:pPr>
            <a:r>
              <a:rPr lang="zh-CN" altLang="en-US" dirty="0" smtClean="0">
                <a:latin typeface="+mj-ea"/>
                <a:ea typeface="+mj-ea"/>
              </a:rPr>
              <a:t>大旅游背景下的科学与教育</a:t>
            </a:r>
            <a:endParaRPr lang="en-US" altLang="zh-CN" dirty="0" smtClean="0">
              <a:latin typeface="+mj-ea"/>
              <a:ea typeface="+mj-ea"/>
            </a:endParaRPr>
          </a:p>
          <a:p>
            <a:pPr algn="ctr"/>
            <a:endParaRPr lang="en-US" altLang="zh-CN" dirty="0" smtClean="0"/>
          </a:p>
          <a:p>
            <a:pPr algn="ctr"/>
            <a:r>
              <a:rPr lang="zh-CN" altLang="en-US" dirty="0" smtClean="0"/>
              <a:t>旅游科学日益呈现多学科集成发展的趋势</a:t>
            </a:r>
            <a:endParaRPr lang="en-US" altLang="zh-CN" dirty="0" smtClean="0"/>
          </a:p>
          <a:p>
            <a:pPr algn="ctr"/>
            <a:r>
              <a:rPr lang="zh-CN" altLang="en-US" dirty="0" smtClean="0"/>
              <a:t>创新型、复合型旅游人才培养的比重不断提升</a:t>
            </a:r>
            <a:endParaRPr lang="en-US" altLang="zh-CN" dirty="0" smtClean="0"/>
          </a:p>
          <a:p>
            <a:pPr algn="ctr"/>
            <a:r>
              <a:rPr lang="zh-CN" altLang="en-US" dirty="0" smtClean="0"/>
              <a:t>旅游学科和旅游人才培养必须创新发展</a:t>
            </a:r>
            <a:endParaRPr lang="en-US" altLang="zh-CN" dirty="0" smtClean="0"/>
          </a:p>
        </p:txBody>
      </p:sp>
    </p:spTree>
    <p:extLst>
      <p:ext uri="{BB962C8B-B14F-4D97-AF65-F5344CB8AC3E}">
        <p14:creationId xmlns:p14="http://schemas.microsoft.com/office/powerpoint/2010/main" val="356397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二、高等教育和职业教育的变革动力</a:t>
            </a:r>
            <a:endParaRPr lang="zh-CN" altLang="en-US" dirty="0"/>
          </a:p>
        </p:txBody>
      </p:sp>
      <p:sp>
        <p:nvSpPr>
          <p:cNvPr id="3" name="内容占位符 2"/>
          <p:cNvSpPr>
            <a:spLocks noGrp="1"/>
          </p:cNvSpPr>
          <p:nvPr>
            <p:ph idx="1"/>
          </p:nvPr>
        </p:nvSpPr>
        <p:spPr/>
        <p:txBody>
          <a:bodyPr>
            <a:normAutofit fontScale="92500" lnSpcReduction="20000"/>
          </a:bodyPr>
          <a:lstStyle/>
          <a:p>
            <a:endParaRPr lang="en-US" altLang="zh-CN" dirty="0" smtClean="0"/>
          </a:p>
          <a:p>
            <a:pPr marL="0" indent="0">
              <a:buNone/>
            </a:pPr>
            <a:r>
              <a:rPr lang="zh-CN" altLang="en-US" dirty="0" smtClean="0">
                <a:latin typeface="+mj-ea"/>
                <a:ea typeface="+mj-ea"/>
              </a:rPr>
              <a:t>科技</a:t>
            </a:r>
            <a:r>
              <a:rPr lang="zh-CN" altLang="en-US" dirty="0" smtClean="0">
                <a:latin typeface="+mj-ea"/>
                <a:ea typeface="+mj-ea"/>
              </a:rPr>
              <a:t>进步和消费升级是推动高等教育发展的两大</a:t>
            </a:r>
            <a:r>
              <a:rPr lang="zh-CN" altLang="en-US" dirty="0" smtClean="0">
                <a:latin typeface="+mj-ea"/>
                <a:ea typeface="+mj-ea"/>
              </a:rPr>
              <a:t>动力</a:t>
            </a:r>
            <a:endParaRPr lang="en-US" altLang="zh-CN" dirty="0" smtClean="0"/>
          </a:p>
          <a:p>
            <a:pPr marL="0" indent="0">
              <a:buNone/>
            </a:pPr>
            <a:endParaRPr lang="en-US" altLang="zh-CN" dirty="0"/>
          </a:p>
          <a:p>
            <a:r>
              <a:rPr lang="zh-CN" altLang="en-US" dirty="0" smtClean="0"/>
              <a:t>科技进步：</a:t>
            </a:r>
            <a:endParaRPr lang="en-US" altLang="zh-CN" dirty="0" smtClean="0"/>
          </a:p>
          <a:p>
            <a:pPr marL="0" indent="0">
              <a:buNone/>
            </a:pPr>
            <a:r>
              <a:rPr lang="en-US" altLang="zh-CN" dirty="0" smtClean="0"/>
              <a:t>——</a:t>
            </a:r>
            <a:r>
              <a:rPr lang="zh-CN" altLang="en-US" dirty="0" smtClean="0"/>
              <a:t>在供给端，导致了现代大学制度的建立并不断推动人才培养的层次、内容、结构、质量和方式的变革，进而推动大学形态的变革并最终导致现代大学的解构和重建。</a:t>
            </a:r>
            <a:endParaRPr lang="en-US" altLang="zh-CN" dirty="0" smtClean="0"/>
          </a:p>
          <a:p>
            <a:pPr marL="0" indent="0">
              <a:buNone/>
            </a:pPr>
            <a:r>
              <a:rPr lang="en-US" altLang="zh-CN" dirty="0" smtClean="0"/>
              <a:t>——</a:t>
            </a:r>
            <a:r>
              <a:rPr lang="zh-CN" altLang="en-US" dirty="0" smtClean="0"/>
              <a:t>在需求端，由科学技术日益广泛应用和进步速率不断加速所推动的经济社会需求的变化以及简单劳动和复杂劳动分野的变化，不断引领高等教育供给的规模扩张和结构调整，进而推动高等教育与社会经济关系的不断重组。</a:t>
            </a:r>
            <a:endParaRPr lang="zh-CN" altLang="en-US" dirty="0"/>
          </a:p>
        </p:txBody>
      </p:sp>
    </p:spTree>
    <p:extLst>
      <p:ext uri="{BB962C8B-B14F-4D97-AF65-F5344CB8AC3E}">
        <p14:creationId xmlns:p14="http://schemas.microsoft.com/office/powerpoint/2010/main" val="3706174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endParaRPr lang="en-US" altLang="zh-CN" dirty="0" smtClean="0"/>
          </a:p>
          <a:p>
            <a:endParaRPr lang="en-US" altLang="zh-CN" dirty="0"/>
          </a:p>
          <a:p>
            <a:r>
              <a:rPr lang="zh-CN" altLang="en-US" dirty="0" smtClean="0"/>
              <a:t>消费升级：</a:t>
            </a:r>
            <a:endParaRPr lang="en-US" altLang="zh-CN" dirty="0" smtClean="0"/>
          </a:p>
          <a:p>
            <a:pPr marL="0" indent="0">
              <a:buNone/>
            </a:pPr>
            <a:r>
              <a:rPr lang="en-US" altLang="zh-CN" dirty="0" smtClean="0"/>
              <a:t>——</a:t>
            </a:r>
            <a:r>
              <a:rPr lang="zh-CN" altLang="en-US" dirty="0" smtClean="0"/>
              <a:t>在供给端，人民群众对</a:t>
            </a:r>
            <a:r>
              <a:rPr lang="zh-CN" altLang="en-US" dirty="0" smtClean="0"/>
              <a:t>高等教育的</a:t>
            </a:r>
            <a:r>
              <a:rPr lang="zh-CN" altLang="en-US" dirty="0" smtClean="0"/>
              <a:t>需求不断提升，成为推动高等教育大众化、普及化、多样化的强大动力。</a:t>
            </a:r>
            <a:endParaRPr lang="en-US" altLang="zh-CN" dirty="0" smtClean="0"/>
          </a:p>
          <a:p>
            <a:pPr marL="0" indent="0">
              <a:buNone/>
            </a:pPr>
            <a:endParaRPr lang="en-US" altLang="zh-CN" dirty="0" smtClean="0"/>
          </a:p>
          <a:p>
            <a:pPr marL="0" indent="0">
              <a:buNone/>
            </a:pPr>
            <a:r>
              <a:rPr lang="en-US" altLang="zh-CN" dirty="0" smtClean="0"/>
              <a:t>——</a:t>
            </a:r>
            <a:r>
              <a:rPr lang="zh-CN" altLang="en-US" dirty="0" smtClean="0"/>
              <a:t>在需求端，随着收入提高人们在产品和服务领域的新的消费需求引起生产和服务领域的变革引致高等教育需求结构的深刻变化。</a:t>
            </a:r>
            <a:endParaRPr lang="zh-CN" altLang="en-US" dirty="0"/>
          </a:p>
        </p:txBody>
      </p:sp>
    </p:spTree>
    <p:extLst>
      <p:ext uri="{BB962C8B-B14F-4D97-AF65-F5344CB8AC3E}">
        <p14:creationId xmlns:p14="http://schemas.microsoft.com/office/powerpoint/2010/main" val="1439670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a:bodyPr>
          <a:lstStyle/>
          <a:p>
            <a:pPr marL="137160" indent="0">
              <a:buNone/>
            </a:pPr>
            <a:r>
              <a:rPr lang="zh-CN" altLang="en-US" dirty="0" smtClean="0">
                <a:latin typeface="+mj-ea"/>
                <a:ea typeface="+mj-ea"/>
              </a:rPr>
              <a:t>由此</a:t>
            </a:r>
            <a:r>
              <a:rPr lang="zh-CN" altLang="en-US" dirty="0" smtClean="0">
                <a:latin typeface="+mj-ea"/>
                <a:ea typeface="+mj-ea"/>
              </a:rPr>
              <a:t>带来的</a:t>
            </a:r>
            <a:r>
              <a:rPr lang="zh-CN" altLang="en-US" dirty="0" smtClean="0">
                <a:latin typeface="+mj-ea"/>
                <a:ea typeface="+mj-ea"/>
              </a:rPr>
              <a:t>发展</a:t>
            </a:r>
            <a:r>
              <a:rPr lang="zh-CN" altLang="en-US" dirty="0" smtClean="0">
                <a:latin typeface="+mj-ea"/>
                <a:ea typeface="+mj-ea"/>
              </a:rPr>
              <a:t>趋势</a:t>
            </a:r>
            <a:r>
              <a:rPr lang="zh-CN" altLang="en-US" dirty="0" smtClean="0"/>
              <a:t>：</a:t>
            </a:r>
            <a:endParaRPr lang="en-US" altLang="zh-CN" dirty="0"/>
          </a:p>
          <a:p>
            <a:pPr marL="0" indent="0">
              <a:buNone/>
            </a:pPr>
            <a:r>
              <a:rPr lang="en-US" altLang="zh-CN" dirty="0" smtClean="0"/>
              <a:t>——</a:t>
            </a:r>
            <a:r>
              <a:rPr lang="zh-CN" altLang="en-US" dirty="0" smtClean="0"/>
              <a:t>高等教育的大众化和普及化</a:t>
            </a:r>
            <a:endParaRPr lang="en-US" altLang="zh-CN" dirty="0" smtClean="0"/>
          </a:p>
          <a:p>
            <a:pPr marL="0" indent="0">
              <a:buNone/>
            </a:pPr>
            <a:r>
              <a:rPr lang="en-US" altLang="zh-CN" dirty="0" smtClean="0"/>
              <a:t>——</a:t>
            </a:r>
            <a:r>
              <a:rPr lang="zh-CN" altLang="en-US" dirty="0" smtClean="0"/>
              <a:t>需求不断地</a:t>
            </a:r>
            <a:r>
              <a:rPr lang="zh-CN" altLang="en-US" dirty="0" smtClean="0"/>
              <a:t>引领人才培养结构调整</a:t>
            </a:r>
            <a:endParaRPr lang="en-US" altLang="zh-CN" dirty="0" smtClean="0"/>
          </a:p>
          <a:p>
            <a:pPr marL="0" indent="0">
              <a:buNone/>
            </a:pPr>
            <a:r>
              <a:rPr lang="en-US" altLang="zh-CN" dirty="0" smtClean="0"/>
              <a:t>——</a:t>
            </a:r>
            <a:r>
              <a:rPr lang="zh-CN" altLang="en-US" dirty="0" smtClean="0"/>
              <a:t>人才培养的类型日趋多样化</a:t>
            </a:r>
            <a:endParaRPr lang="en-US" altLang="zh-CN" dirty="0" smtClean="0"/>
          </a:p>
          <a:p>
            <a:pPr marL="0" indent="0">
              <a:buNone/>
            </a:pPr>
            <a:r>
              <a:rPr lang="en-US" altLang="zh-CN" dirty="0" smtClean="0"/>
              <a:t>——</a:t>
            </a:r>
            <a:r>
              <a:rPr lang="zh-CN" altLang="en-US" dirty="0" smtClean="0"/>
              <a:t>学科集成化和前沿、交叉、复合学科加快发展</a:t>
            </a:r>
            <a:endParaRPr lang="en-US" altLang="zh-CN" dirty="0" smtClean="0"/>
          </a:p>
          <a:p>
            <a:pPr marL="0" indent="0">
              <a:buNone/>
            </a:pPr>
            <a:r>
              <a:rPr lang="en-US" altLang="zh-CN" dirty="0"/>
              <a:t>——</a:t>
            </a:r>
            <a:r>
              <a:rPr lang="zh-CN" altLang="en-US" dirty="0" smtClean="0"/>
              <a:t>复合型</a:t>
            </a:r>
            <a:r>
              <a:rPr lang="zh-CN" altLang="en-US" dirty="0" smtClean="0"/>
              <a:t>人才需求的比重大幅度的提高</a:t>
            </a:r>
            <a:endParaRPr lang="en-US" altLang="zh-CN" dirty="0" smtClean="0"/>
          </a:p>
          <a:p>
            <a:pPr marL="0" indent="0">
              <a:buNone/>
            </a:pPr>
            <a:r>
              <a:rPr lang="en-US" altLang="zh-CN" dirty="0" smtClean="0"/>
              <a:t>——</a:t>
            </a:r>
            <a:r>
              <a:rPr lang="zh-CN" altLang="en-US" dirty="0" smtClean="0"/>
              <a:t>继续</a:t>
            </a:r>
            <a:r>
              <a:rPr lang="zh-CN" altLang="en-US" dirty="0" smtClean="0"/>
              <a:t>教育越来越</a:t>
            </a:r>
            <a:r>
              <a:rPr lang="zh-CN" altLang="en-US" dirty="0" smtClean="0"/>
              <a:t>占有重要地位</a:t>
            </a:r>
            <a:endParaRPr lang="en-US" altLang="zh-CN" dirty="0" smtClean="0"/>
          </a:p>
          <a:p>
            <a:pPr marL="0" indent="0">
              <a:buNone/>
            </a:pPr>
            <a:r>
              <a:rPr lang="en-US" altLang="zh-CN" dirty="0"/>
              <a:t>——</a:t>
            </a:r>
            <a:r>
              <a:rPr lang="zh-CN" altLang="en-US" dirty="0"/>
              <a:t>科教和产教不断地加深融合的程度</a:t>
            </a:r>
            <a:endParaRPr lang="en-US" altLang="zh-CN" dirty="0"/>
          </a:p>
          <a:p>
            <a:pPr marL="0" indent="0">
              <a:buNone/>
            </a:pPr>
            <a:r>
              <a:rPr lang="en-US" altLang="zh-CN" dirty="0" smtClean="0"/>
              <a:t>——</a:t>
            </a:r>
            <a:r>
              <a:rPr lang="zh-CN" altLang="en-US" dirty="0" smtClean="0"/>
              <a:t>科学、技术和艺术的结合越来越紧密</a:t>
            </a:r>
            <a:endParaRPr lang="zh-CN" altLang="en-US" dirty="0"/>
          </a:p>
        </p:txBody>
      </p:sp>
    </p:spTree>
    <p:extLst>
      <p:ext uri="{BB962C8B-B14F-4D97-AF65-F5344CB8AC3E}">
        <p14:creationId xmlns:p14="http://schemas.microsoft.com/office/powerpoint/2010/main" val="90327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三、为美学工业培养人才</a:t>
            </a:r>
            <a:endParaRPr lang="zh-CN" altLang="en-US" dirty="0"/>
          </a:p>
        </p:txBody>
      </p:sp>
      <p:sp>
        <p:nvSpPr>
          <p:cNvPr id="3" name="内容占位符 2"/>
          <p:cNvSpPr>
            <a:spLocks noGrp="1"/>
          </p:cNvSpPr>
          <p:nvPr>
            <p:ph idx="1"/>
          </p:nvPr>
        </p:nvSpPr>
        <p:spPr/>
        <p:txBody>
          <a:bodyPr/>
          <a:lstStyle/>
          <a:p>
            <a:pPr marL="137160" indent="0">
              <a:buNone/>
            </a:pPr>
            <a:endParaRPr lang="en-US" altLang="zh-CN" dirty="0"/>
          </a:p>
          <a:p>
            <a:r>
              <a:rPr lang="zh-CN" altLang="en-US" dirty="0" smtClean="0"/>
              <a:t>美的需求是有人类以来的永恒存在。随着我国完成从低收入国家向中等收入国家的发展，在基本的物质需求满足以后，美的需求就会极大地增长。</a:t>
            </a:r>
            <a:endParaRPr lang="en-US" altLang="zh-CN" dirty="0" smtClean="0"/>
          </a:p>
          <a:p>
            <a:pPr marL="137160" indent="0">
              <a:buNone/>
            </a:pPr>
            <a:endParaRPr lang="en-US" altLang="zh-CN" dirty="0"/>
          </a:p>
          <a:p>
            <a:r>
              <a:rPr lang="zh-CN" altLang="en-US" dirty="0" smtClean="0"/>
              <a:t>任何产品和服务都存在着这样的趋势：追求科学、技术与美的完美结合。这是创新驱动发展的重要动力之一，当然也是产业结构变革和产业转型升级的重要动力之一。</a:t>
            </a:r>
            <a:endParaRPr lang="en-US" altLang="zh-CN" dirty="0" smtClean="0"/>
          </a:p>
          <a:p>
            <a:pPr marL="137160" indent="0">
              <a:buNone/>
            </a:pPr>
            <a:endParaRPr lang="en-US" altLang="zh-CN" dirty="0"/>
          </a:p>
          <a:p>
            <a:endParaRPr lang="en-US" altLang="zh-CN" dirty="0" smtClean="0"/>
          </a:p>
          <a:p>
            <a:endParaRPr lang="zh-CN" altLang="en-US" dirty="0"/>
          </a:p>
        </p:txBody>
      </p:sp>
    </p:spTree>
    <p:extLst>
      <p:ext uri="{BB962C8B-B14F-4D97-AF65-F5344CB8AC3E}">
        <p14:creationId xmlns:p14="http://schemas.microsoft.com/office/powerpoint/2010/main" val="3794057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顶峰">
  <a:themeElements>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顶峰">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顶峰">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677</TotalTime>
  <Words>984</Words>
  <Application>Microsoft Office PowerPoint</Application>
  <PresentationFormat>全屏显示(4:3)</PresentationFormat>
  <Paragraphs>93</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顶峰</vt:lpstr>
      <vt:lpstr>为美学工业培养人才—旅游篇</vt:lpstr>
      <vt:lpstr>PowerPoint 演示文稿</vt:lpstr>
      <vt:lpstr>一、大旅游与旅游教育变革</vt:lpstr>
      <vt:lpstr>PowerPoint 演示文稿</vt:lpstr>
      <vt:lpstr>PowerPoint 演示文稿</vt:lpstr>
      <vt:lpstr>二、高等教育和职业教育的变革动力</vt:lpstr>
      <vt:lpstr>PowerPoint 演示文稿</vt:lpstr>
      <vt:lpstr>PowerPoint 演示文稿</vt:lpstr>
      <vt:lpstr>三、为美学工业培养人才</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为美学工业培养人才—旅游篇</dc:title>
  <dc:creator>lenovo</dc:creator>
  <cp:lastModifiedBy>lenovo</cp:lastModifiedBy>
  <cp:revision>11</cp:revision>
  <dcterms:created xsi:type="dcterms:W3CDTF">2016-11-03T15:02:23Z</dcterms:created>
  <dcterms:modified xsi:type="dcterms:W3CDTF">2016-11-04T02:20:22Z</dcterms:modified>
</cp:coreProperties>
</file>