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56" r:id="rId3"/>
    <p:sldId id="355" r:id="rId4"/>
    <p:sldId id="354" r:id="rId5"/>
    <p:sldId id="330" r:id="rId6"/>
    <p:sldId id="345" r:id="rId7"/>
    <p:sldId id="331" r:id="rId8"/>
    <p:sldId id="332" r:id="rId9"/>
    <p:sldId id="333" r:id="rId10"/>
    <p:sldId id="334" r:id="rId11"/>
    <p:sldId id="335" r:id="rId12"/>
    <p:sldId id="357" r:id="rId13"/>
    <p:sldId id="362" r:id="rId14"/>
    <p:sldId id="363" r:id="rId15"/>
    <p:sldId id="361" r:id="rId16"/>
    <p:sldId id="372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36" r:id="rId26"/>
    <p:sldId id="337" r:id="rId27"/>
    <p:sldId id="338" r:id="rId28"/>
    <p:sldId id="348" r:id="rId29"/>
    <p:sldId id="339" r:id="rId30"/>
    <p:sldId id="341" r:id="rId31"/>
    <p:sldId id="340" r:id="rId32"/>
    <p:sldId id="350" r:id="rId33"/>
    <p:sldId id="349" r:id="rId34"/>
    <p:sldId id="351" r:id="rId35"/>
    <p:sldId id="352" r:id="rId36"/>
    <p:sldId id="353" r:id="rId37"/>
    <p:sldId id="344" r:id="rId3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9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住宿业</c:v>
                </c:pt>
              </c:strCache>
            </c:strRef>
          </c:tx>
          <c:explosion val="25"/>
          <c:cat>
            <c:strRef>
              <c:f>Sheet1!$A$2:$A$7</c:f>
              <c:strCache>
                <c:ptCount val="6"/>
                <c:pt idx="0">
                  <c:v>星级饭店</c:v>
                </c:pt>
                <c:pt idx="1">
                  <c:v>经济型饭店</c:v>
                </c:pt>
                <c:pt idx="2">
                  <c:v>民宿</c:v>
                </c:pt>
                <c:pt idx="3">
                  <c:v>房车</c:v>
                </c:pt>
                <c:pt idx="4">
                  <c:v>亲子</c:v>
                </c:pt>
                <c:pt idx="5">
                  <c:v>健康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1.5</c:v>
                </c:pt>
                <c:pt idx="3">
                  <c:v>0.5</c:v>
                </c:pt>
                <c:pt idx="4">
                  <c:v>0.5</c:v>
                </c:pt>
                <c:pt idx="5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egendEntry>
        <c:idx val="1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egendEntry>
        <c:idx val="2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egendEntry>
        <c:idx val="3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egendEntry>
        <c:idx val="4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egendEntry>
        <c:idx val="5"/>
        <c:txPr>
          <a:bodyPr/>
          <a:lstStyle/>
          <a:p>
            <a:pPr>
              <a:defRPr b="1">
                <a:latin typeface="黑体" pitchFamily="49" charset="-122"/>
                <a:ea typeface="黑体" pitchFamily="49" charset="-122"/>
              </a:defRPr>
            </a:pPr>
            <a:endParaRPr lang="zh-CN"/>
          </a:p>
        </c:txPr>
      </c:legendEntry>
      <c:layout>
        <c:manualLayout>
          <c:xMode val="edge"/>
          <c:yMode val="edge"/>
          <c:x val="0.72732188367758377"/>
          <c:y val="0.12827272898588893"/>
          <c:w val="0.265431739510822"/>
          <c:h val="0.6961872417173752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B7FE67-BBD1-4A02-8E19-10E46F3527F6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C78E47AC-C1DF-4450-9B85-F1AB8A5F475C}">
      <dgm:prSet phldrT="[文本]"/>
      <dgm:spPr/>
      <dgm:t>
        <a:bodyPr/>
        <a:lstStyle/>
        <a:p>
          <a:r>
            <a:rPr lang="zh-CN" altLang="en-US" dirty="0" smtClean="0"/>
            <a:t>硬件</a:t>
          </a:r>
          <a:endParaRPr lang="zh-CN" altLang="en-US" dirty="0"/>
        </a:p>
      </dgm:t>
    </dgm:pt>
    <dgm:pt modelId="{66EF108C-2ED0-4B12-BD85-D3CE960F031C}" type="parTrans" cxnId="{74FB96C0-E74D-4A1D-B48E-1AF5B3F99182}">
      <dgm:prSet/>
      <dgm:spPr/>
    </dgm:pt>
    <dgm:pt modelId="{399DB0BB-8BE7-4987-A938-B27C98EDA101}" type="sibTrans" cxnId="{74FB96C0-E74D-4A1D-B48E-1AF5B3F99182}">
      <dgm:prSet/>
      <dgm:spPr/>
      <dgm:t>
        <a:bodyPr/>
        <a:lstStyle/>
        <a:p>
          <a:endParaRPr lang="zh-CN" altLang="en-US"/>
        </a:p>
      </dgm:t>
    </dgm:pt>
    <dgm:pt modelId="{BDC0CD54-458F-48E9-A0C6-4D65FCE7E143}">
      <dgm:prSet phldrT="[文本]"/>
      <dgm:spPr/>
      <dgm:t>
        <a:bodyPr/>
        <a:lstStyle/>
        <a:p>
          <a:r>
            <a:rPr lang="zh-CN" altLang="en-US" dirty="0" smtClean="0"/>
            <a:t>软件</a:t>
          </a:r>
          <a:endParaRPr lang="zh-CN" altLang="en-US" dirty="0"/>
        </a:p>
      </dgm:t>
    </dgm:pt>
    <dgm:pt modelId="{D1E29E1D-5B2B-4518-B6F0-8EC7E86286BD}" type="parTrans" cxnId="{90796D0D-974A-454D-8124-660F23068D3F}">
      <dgm:prSet/>
      <dgm:spPr/>
    </dgm:pt>
    <dgm:pt modelId="{28C784D3-B2B3-4F64-BE64-FF099C52A031}" type="sibTrans" cxnId="{90796D0D-974A-454D-8124-660F23068D3F}">
      <dgm:prSet/>
      <dgm:spPr/>
      <dgm:t>
        <a:bodyPr/>
        <a:lstStyle/>
        <a:p>
          <a:endParaRPr lang="zh-CN" altLang="en-US"/>
        </a:p>
      </dgm:t>
    </dgm:pt>
    <dgm:pt modelId="{C194B768-4DC3-4117-847B-BB5251FFF9F4}">
      <dgm:prSet phldrT="[文本]"/>
      <dgm:spPr/>
      <dgm:t>
        <a:bodyPr/>
        <a:lstStyle/>
        <a:p>
          <a:r>
            <a:rPr lang="zh-CN" altLang="en-US" dirty="0" smtClean="0"/>
            <a:t>饭店</a:t>
          </a:r>
          <a:endParaRPr lang="zh-CN" altLang="en-US" dirty="0"/>
        </a:p>
      </dgm:t>
    </dgm:pt>
    <dgm:pt modelId="{65D71B1B-8453-4577-85FB-825BA93977AD}" type="parTrans" cxnId="{B8709C10-A67F-4647-9907-2518D70C0BF9}">
      <dgm:prSet/>
      <dgm:spPr/>
    </dgm:pt>
    <dgm:pt modelId="{E83CC6BA-ABEC-4760-9A45-7251B90DA39D}" type="sibTrans" cxnId="{B8709C10-A67F-4647-9907-2518D70C0BF9}">
      <dgm:prSet/>
      <dgm:spPr/>
    </dgm:pt>
    <dgm:pt modelId="{8E32B1E5-8938-4407-B630-23A7EFA3EFA1}" type="pres">
      <dgm:prSet presAssocID="{ACB7FE67-BBD1-4A02-8E19-10E46F3527F6}" presName="linearFlow" presStyleCnt="0">
        <dgm:presLayoutVars>
          <dgm:dir/>
          <dgm:resizeHandles val="exact"/>
        </dgm:presLayoutVars>
      </dgm:prSet>
      <dgm:spPr/>
    </dgm:pt>
    <dgm:pt modelId="{ABA9A3EC-41AC-4A3A-9B0B-C74CC33F0890}" type="pres">
      <dgm:prSet presAssocID="{C78E47AC-C1DF-4450-9B85-F1AB8A5F475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B0F4428-DCD9-4F52-9D92-DCC754527936}" type="pres">
      <dgm:prSet presAssocID="{399DB0BB-8BE7-4987-A938-B27C98EDA101}" presName="spacerL" presStyleCnt="0"/>
      <dgm:spPr/>
    </dgm:pt>
    <dgm:pt modelId="{BEFF0607-A774-46E9-AE98-28D6DF50FE69}" type="pres">
      <dgm:prSet presAssocID="{399DB0BB-8BE7-4987-A938-B27C98EDA101}" presName="sibTrans" presStyleLbl="sibTrans2D1" presStyleIdx="0" presStyleCnt="2"/>
      <dgm:spPr/>
      <dgm:t>
        <a:bodyPr/>
        <a:lstStyle/>
        <a:p>
          <a:endParaRPr lang="zh-CN" altLang="en-US"/>
        </a:p>
      </dgm:t>
    </dgm:pt>
    <dgm:pt modelId="{FC88D4E2-D25F-4F02-A0E0-5B2353A4B7D8}" type="pres">
      <dgm:prSet presAssocID="{399DB0BB-8BE7-4987-A938-B27C98EDA101}" presName="spacerR" presStyleCnt="0"/>
      <dgm:spPr/>
    </dgm:pt>
    <dgm:pt modelId="{85A3EEAD-2E74-41FF-B3B6-EA344CFF412E}" type="pres">
      <dgm:prSet presAssocID="{BDC0CD54-458F-48E9-A0C6-4D65FCE7E14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F789EE-8959-49B4-B8CC-C8B1EAB74D2B}" type="pres">
      <dgm:prSet presAssocID="{28C784D3-B2B3-4F64-BE64-FF099C52A031}" presName="spacerL" presStyleCnt="0"/>
      <dgm:spPr/>
    </dgm:pt>
    <dgm:pt modelId="{929A8B10-8587-4049-B00E-765AEC1D7C05}" type="pres">
      <dgm:prSet presAssocID="{28C784D3-B2B3-4F64-BE64-FF099C52A031}" presName="sibTrans" presStyleLbl="sibTrans2D1" presStyleIdx="1" presStyleCnt="2"/>
      <dgm:spPr/>
      <dgm:t>
        <a:bodyPr/>
        <a:lstStyle/>
        <a:p>
          <a:endParaRPr lang="zh-CN" altLang="en-US"/>
        </a:p>
      </dgm:t>
    </dgm:pt>
    <dgm:pt modelId="{CA1F5F89-1F0A-4A6C-85B3-593A82A5187D}" type="pres">
      <dgm:prSet presAssocID="{28C784D3-B2B3-4F64-BE64-FF099C52A031}" presName="spacerR" presStyleCnt="0"/>
      <dgm:spPr/>
    </dgm:pt>
    <dgm:pt modelId="{8E22924A-F824-4AAD-AE1A-964815B5B761}" type="pres">
      <dgm:prSet presAssocID="{C194B768-4DC3-4117-847B-BB5251FFF9F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826090B-242F-42F3-AF02-FD1AC9BDE94B}" type="presOf" srcId="{BDC0CD54-458F-48E9-A0C6-4D65FCE7E143}" destId="{85A3EEAD-2E74-41FF-B3B6-EA344CFF412E}" srcOrd="0" destOrd="0" presId="urn:microsoft.com/office/officeart/2005/8/layout/equation1"/>
    <dgm:cxn modelId="{578D53AF-E6EE-4762-995A-93FC9335ACD7}" type="presOf" srcId="{399DB0BB-8BE7-4987-A938-B27C98EDA101}" destId="{BEFF0607-A774-46E9-AE98-28D6DF50FE69}" srcOrd="0" destOrd="0" presId="urn:microsoft.com/office/officeart/2005/8/layout/equation1"/>
    <dgm:cxn modelId="{110C5A3D-7D91-42CF-8D1C-388B2F03A430}" type="presOf" srcId="{C194B768-4DC3-4117-847B-BB5251FFF9F4}" destId="{8E22924A-F824-4AAD-AE1A-964815B5B761}" srcOrd="0" destOrd="0" presId="urn:microsoft.com/office/officeart/2005/8/layout/equation1"/>
    <dgm:cxn modelId="{B8B11121-C9C2-473F-BA75-7AD378FA4904}" type="presOf" srcId="{ACB7FE67-BBD1-4A02-8E19-10E46F3527F6}" destId="{8E32B1E5-8938-4407-B630-23A7EFA3EFA1}" srcOrd="0" destOrd="0" presId="urn:microsoft.com/office/officeart/2005/8/layout/equation1"/>
    <dgm:cxn modelId="{74FB96C0-E74D-4A1D-B48E-1AF5B3F99182}" srcId="{ACB7FE67-BBD1-4A02-8E19-10E46F3527F6}" destId="{C78E47AC-C1DF-4450-9B85-F1AB8A5F475C}" srcOrd="0" destOrd="0" parTransId="{66EF108C-2ED0-4B12-BD85-D3CE960F031C}" sibTransId="{399DB0BB-8BE7-4987-A938-B27C98EDA101}"/>
    <dgm:cxn modelId="{B8709C10-A67F-4647-9907-2518D70C0BF9}" srcId="{ACB7FE67-BBD1-4A02-8E19-10E46F3527F6}" destId="{C194B768-4DC3-4117-847B-BB5251FFF9F4}" srcOrd="2" destOrd="0" parTransId="{65D71B1B-8453-4577-85FB-825BA93977AD}" sibTransId="{E83CC6BA-ABEC-4760-9A45-7251B90DA39D}"/>
    <dgm:cxn modelId="{CBA399D9-8C31-4AFC-9EEE-D613818F1F77}" type="presOf" srcId="{C78E47AC-C1DF-4450-9B85-F1AB8A5F475C}" destId="{ABA9A3EC-41AC-4A3A-9B0B-C74CC33F0890}" srcOrd="0" destOrd="0" presId="urn:microsoft.com/office/officeart/2005/8/layout/equation1"/>
    <dgm:cxn modelId="{90796D0D-974A-454D-8124-660F23068D3F}" srcId="{ACB7FE67-BBD1-4A02-8E19-10E46F3527F6}" destId="{BDC0CD54-458F-48E9-A0C6-4D65FCE7E143}" srcOrd="1" destOrd="0" parTransId="{D1E29E1D-5B2B-4518-B6F0-8EC7E86286BD}" sibTransId="{28C784D3-B2B3-4F64-BE64-FF099C52A031}"/>
    <dgm:cxn modelId="{96B4D2CA-12A8-43D3-882C-B9C2CA368B77}" type="presOf" srcId="{28C784D3-B2B3-4F64-BE64-FF099C52A031}" destId="{929A8B10-8587-4049-B00E-765AEC1D7C05}" srcOrd="0" destOrd="0" presId="urn:microsoft.com/office/officeart/2005/8/layout/equation1"/>
    <dgm:cxn modelId="{5EFA72FF-FEC9-47A3-A7A8-B935BD5B9DF0}" type="presParOf" srcId="{8E32B1E5-8938-4407-B630-23A7EFA3EFA1}" destId="{ABA9A3EC-41AC-4A3A-9B0B-C74CC33F0890}" srcOrd="0" destOrd="0" presId="urn:microsoft.com/office/officeart/2005/8/layout/equation1"/>
    <dgm:cxn modelId="{30A93619-0724-48D8-8E41-61B959280738}" type="presParOf" srcId="{8E32B1E5-8938-4407-B630-23A7EFA3EFA1}" destId="{DB0F4428-DCD9-4F52-9D92-DCC754527936}" srcOrd="1" destOrd="0" presId="urn:microsoft.com/office/officeart/2005/8/layout/equation1"/>
    <dgm:cxn modelId="{F912A7A8-348F-474F-86B2-A669C066BD2E}" type="presParOf" srcId="{8E32B1E5-8938-4407-B630-23A7EFA3EFA1}" destId="{BEFF0607-A774-46E9-AE98-28D6DF50FE69}" srcOrd="2" destOrd="0" presId="urn:microsoft.com/office/officeart/2005/8/layout/equation1"/>
    <dgm:cxn modelId="{585ADB95-148A-48A5-9D49-F011DD0C7BA8}" type="presParOf" srcId="{8E32B1E5-8938-4407-B630-23A7EFA3EFA1}" destId="{FC88D4E2-D25F-4F02-A0E0-5B2353A4B7D8}" srcOrd="3" destOrd="0" presId="urn:microsoft.com/office/officeart/2005/8/layout/equation1"/>
    <dgm:cxn modelId="{ED9CB890-F0C6-4C1B-83E4-98C51176AA07}" type="presParOf" srcId="{8E32B1E5-8938-4407-B630-23A7EFA3EFA1}" destId="{85A3EEAD-2E74-41FF-B3B6-EA344CFF412E}" srcOrd="4" destOrd="0" presId="urn:microsoft.com/office/officeart/2005/8/layout/equation1"/>
    <dgm:cxn modelId="{470B65D1-ADA4-48C8-ACFC-7E592FA1DE82}" type="presParOf" srcId="{8E32B1E5-8938-4407-B630-23A7EFA3EFA1}" destId="{31F789EE-8959-49B4-B8CC-C8B1EAB74D2B}" srcOrd="5" destOrd="0" presId="urn:microsoft.com/office/officeart/2005/8/layout/equation1"/>
    <dgm:cxn modelId="{3D8E472D-8120-47AF-B9C3-48B4E502761F}" type="presParOf" srcId="{8E32B1E5-8938-4407-B630-23A7EFA3EFA1}" destId="{929A8B10-8587-4049-B00E-765AEC1D7C05}" srcOrd="6" destOrd="0" presId="urn:microsoft.com/office/officeart/2005/8/layout/equation1"/>
    <dgm:cxn modelId="{8D20D8C7-A7EE-4CBA-B630-439F4DDE69FE}" type="presParOf" srcId="{8E32B1E5-8938-4407-B630-23A7EFA3EFA1}" destId="{CA1F5F89-1F0A-4A6C-85B3-593A82A5187D}" srcOrd="7" destOrd="0" presId="urn:microsoft.com/office/officeart/2005/8/layout/equation1"/>
    <dgm:cxn modelId="{916F7D48-6CB3-4E8B-A62F-9DC5473F4781}" type="presParOf" srcId="{8E32B1E5-8938-4407-B630-23A7EFA3EFA1}" destId="{8E22924A-F824-4AAD-AE1A-964815B5B761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4D2DF-765C-4C48-B184-3CA9416B068B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B54A8218-1916-4DED-B94F-BF7637CCA0C7}">
      <dgm:prSet phldrT="[文本]"/>
      <dgm:spPr>
        <a:solidFill>
          <a:srgbClr val="00B050"/>
        </a:solidFill>
      </dgm:spPr>
      <dgm:t>
        <a:bodyPr/>
        <a:lstStyle/>
        <a:p>
          <a:r>
            <a:rPr lang="zh-CN" altLang="en-US" dirty="0" smtClean="0"/>
            <a:t>线上</a:t>
          </a:r>
          <a:endParaRPr lang="zh-CN" altLang="en-US" dirty="0"/>
        </a:p>
      </dgm:t>
    </dgm:pt>
    <dgm:pt modelId="{03CB6BD5-4667-4CE3-BDA8-56D362AFE77F}" type="parTrans" cxnId="{C23C6A3F-339A-4AAE-AA5E-C9CF733CFD36}">
      <dgm:prSet/>
      <dgm:spPr/>
      <dgm:t>
        <a:bodyPr/>
        <a:lstStyle/>
        <a:p>
          <a:endParaRPr lang="zh-CN" altLang="en-US"/>
        </a:p>
      </dgm:t>
    </dgm:pt>
    <dgm:pt modelId="{3D8798C5-A6AB-45AE-8F44-7BE298AA2E71}" type="sibTrans" cxnId="{C23C6A3F-339A-4AAE-AA5E-C9CF733CFD36}">
      <dgm:prSet/>
      <dgm:spPr>
        <a:solidFill>
          <a:srgbClr val="00B0F0"/>
        </a:solidFill>
      </dgm:spPr>
      <dgm:t>
        <a:bodyPr/>
        <a:lstStyle/>
        <a:p>
          <a:endParaRPr lang="zh-CN" altLang="en-US"/>
        </a:p>
      </dgm:t>
    </dgm:pt>
    <dgm:pt modelId="{55178C48-F7C6-4CB4-B6B4-CBE3372515C2}">
      <dgm:prSet phldrT="[文本]"/>
      <dgm:spPr>
        <a:solidFill>
          <a:srgbClr val="00B050"/>
        </a:solidFill>
      </dgm:spPr>
      <dgm:t>
        <a:bodyPr/>
        <a:lstStyle/>
        <a:p>
          <a:r>
            <a:rPr lang="zh-CN" altLang="en-US" dirty="0" smtClean="0"/>
            <a:t>线下</a:t>
          </a:r>
          <a:endParaRPr lang="zh-CN" altLang="en-US" dirty="0"/>
        </a:p>
      </dgm:t>
    </dgm:pt>
    <dgm:pt modelId="{8FAC650E-3DAF-4402-9E41-87651464ADD7}" type="parTrans" cxnId="{34C2CD01-2E5C-4748-BA6D-41583128E29E}">
      <dgm:prSet/>
      <dgm:spPr/>
      <dgm:t>
        <a:bodyPr/>
        <a:lstStyle/>
        <a:p>
          <a:endParaRPr lang="zh-CN" altLang="en-US"/>
        </a:p>
      </dgm:t>
    </dgm:pt>
    <dgm:pt modelId="{CC2552B4-1C45-4C2C-8B0B-585A924D3505}" type="sibTrans" cxnId="{34C2CD01-2E5C-4748-BA6D-41583128E29E}">
      <dgm:prSet/>
      <dgm:spPr>
        <a:solidFill>
          <a:srgbClr val="00B0F0"/>
        </a:solidFill>
      </dgm:spPr>
      <dgm:t>
        <a:bodyPr/>
        <a:lstStyle/>
        <a:p>
          <a:endParaRPr lang="zh-CN" altLang="en-US"/>
        </a:p>
      </dgm:t>
    </dgm:pt>
    <dgm:pt modelId="{A72A47D0-E798-4793-9C3E-E623BB6EB472}">
      <dgm:prSet phldrT="[文本]"/>
      <dgm:spPr>
        <a:solidFill>
          <a:srgbClr val="00B050"/>
        </a:solidFill>
      </dgm:spPr>
      <dgm:t>
        <a:bodyPr/>
        <a:lstStyle/>
        <a:p>
          <a:r>
            <a:rPr lang="zh-CN" altLang="en-US" dirty="0" smtClean="0"/>
            <a:t>饭店</a:t>
          </a:r>
          <a:endParaRPr lang="zh-CN" altLang="en-US" dirty="0"/>
        </a:p>
      </dgm:t>
    </dgm:pt>
    <dgm:pt modelId="{89143C72-32C5-49BC-BC87-E31F77224CEB}" type="parTrans" cxnId="{8695DAF9-9829-4C2F-9052-EB2D207CBFF9}">
      <dgm:prSet/>
      <dgm:spPr/>
      <dgm:t>
        <a:bodyPr/>
        <a:lstStyle/>
        <a:p>
          <a:endParaRPr lang="zh-CN" altLang="en-US"/>
        </a:p>
      </dgm:t>
    </dgm:pt>
    <dgm:pt modelId="{4488773E-52C8-4C87-90F4-5130D63B3BD9}" type="sibTrans" cxnId="{8695DAF9-9829-4C2F-9052-EB2D207CBFF9}">
      <dgm:prSet/>
      <dgm:spPr/>
      <dgm:t>
        <a:bodyPr/>
        <a:lstStyle/>
        <a:p>
          <a:endParaRPr lang="zh-CN" altLang="en-US"/>
        </a:p>
      </dgm:t>
    </dgm:pt>
    <dgm:pt modelId="{D4E4235C-D983-4425-96F0-6A9FE11998A8}" type="pres">
      <dgm:prSet presAssocID="{5774D2DF-765C-4C48-B184-3CA9416B068B}" presName="linearFlow" presStyleCnt="0">
        <dgm:presLayoutVars>
          <dgm:dir/>
          <dgm:resizeHandles val="exact"/>
        </dgm:presLayoutVars>
      </dgm:prSet>
      <dgm:spPr/>
    </dgm:pt>
    <dgm:pt modelId="{C29221FA-83B9-4A65-A228-8ED190B3E8E8}" type="pres">
      <dgm:prSet presAssocID="{B54A8218-1916-4DED-B94F-BF7637CCA0C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97E5C1-65C7-41A3-A9D5-A96A167A3E4B}" type="pres">
      <dgm:prSet presAssocID="{3D8798C5-A6AB-45AE-8F44-7BE298AA2E71}" presName="spacerL" presStyleCnt="0"/>
      <dgm:spPr/>
    </dgm:pt>
    <dgm:pt modelId="{763A29C5-FDC0-4625-BF8D-CFEEC07133CE}" type="pres">
      <dgm:prSet presAssocID="{3D8798C5-A6AB-45AE-8F44-7BE298AA2E71}" presName="sibTrans" presStyleLbl="sibTrans2D1" presStyleIdx="0" presStyleCnt="2"/>
      <dgm:spPr/>
      <dgm:t>
        <a:bodyPr/>
        <a:lstStyle/>
        <a:p>
          <a:endParaRPr lang="zh-CN" altLang="en-US"/>
        </a:p>
      </dgm:t>
    </dgm:pt>
    <dgm:pt modelId="{F3F1E9C0-6A68-46B8-A9BB-F9517684D001}" type="pres">
      <dgm:prSet presAssocID="{3D8798C5-A6AB-45AE-8F44-7BE298AA2E71}" presName="spacerR" presStyleCnt="0"/>
      <dgm:spPr/>
    </dgm:pt>
    <dgm:pt modelId="{6D1EA08A-1202-4396-B0AB-2FFD7269A659}" type="pres">
      <dgm:prSet presAssocID="{55178C48-F7C6-4CB4-B6B4-CBE3372515C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099F53-E137-4B23-B6A7-6684E19BB7A9}" type="pres">
      <dgm:prSet presAssocID="{CC2552B4-1C45-4C2C-8B0B-585A924D3505}" presName="spacerL" presStyleCnt="0"/>
      <dgm:spPr/>
    </dgm:pt>
    <dgm:pt modelId="{71951A1C-80AE-413F-B391-357A6F25D387}" type="pres">
      <dgm:prSet presAssocID="{CC2552B4-1C45-4C2C-8B0B-585A924D3505}" presName="sibTrans" presStyleLbl="sibTrans2D1" presStyleIdx="1" presStyleCnt="2"/>
      <dgm:spPr/>
      <dgm:t>
        <a:bodyPr/>
        <a:lstStyle/>
        <a:p>
          <a:endParaRPr lang="zh-CN" altLang="en-US"/>
        </a:p>
      </dgm:t>
    </dgm:pt>
    <dgm:pt modelId="{0EDD5FF8-D4E7-46C5-B336-C76863D1E007}" type="pres">
      <dgm:prSet presAssocID="{CC2552B4-1C45-4C2C-8B0B-585A924D3505}" presName="spacerR" presStyleCnt="0"/>
      <dgm:spPr/>
    </dgm:pt>
    <dgm:pt modelId="{D23934D3-CCFF-438F-8C73-CC6B00F3118A}" type="pres">
      <dgm:prSet presAssocID="{A72A47D0-E798-4793-9C3E-E623BB6EB47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3AC1692-FB65-4DE4-B302-55614CE46DB0}" type="presOf" srcId="{55178C48-F7C6-4CB4-B6B4-CBE3372515C2}" destId="{6D1EA08A-1202-4396-B0AB-2FFD7269A659}" srcOrd="0" destOrd="0" presId="urn:microsoft.com/office/officeart/2005/8/layout/equation1"/>
    <dgm:cxn modelId="{C23C6A3F-339A-4AAE-AA5E-C9CF733CFD36}" srcId="{5774D2DF-765C-4C48-B184-3CA9416B068B}" destId="{B54A8218-1916-4DED-B94F-BF7637CCA0C7}" srcOrd="0" destOrd="0" parTransId="{03CB6BD5-4667-4CE3-BDA8-56D362AFE77F}" sibTransId="{3D8798C5-A6AB-45AE-8F44-7BE298AA2E71}"/>
    <dgm:cxn modelId="{20D8F940-CD32-44A5-B69A-56A2AE4DC3D6}" type="presOf" srcId="{A72A47D0-E798-4793-9C3E-E623BB6EB472}" destId="{D23934D3-CCFF-438F-8C73-CC6B00F3118A}" srcOrd="0" destOrd="0" presId="urn:microsoft.com/office/officeart/2005/8/layout/equation1"/>
    <dgm:cxn modelId="{9107270D-E782-46B6-ABDD-86E880262306}" type="presOf" srcId="{5774D2DF-765C-4C48-B184-3CA9416B068B}" destId="{D4E4235C-D983-4425-96F0-6A9FE11998A8}" srcOrd="0" destOrd="0" presId="urn:microsoft.com/office/officeart/2005/8/layout/equation1"/>
    <dgm:cxn modelId="{8695DAF9-9829-4C2F-9052-EB2D207CBFF9}" srcId="{5774D2DF-765C-4C48-B184-3CA9416B068B}" destId="{A72A47D0-E798-4793-9C3E-E623BB6EB472}" srcOrd="2" destOrd="0" parTransId="{89143C72-32C5-49BC-BC87-E31F77224CEB}" sibTransId="{4488773E-52C8-4C87-90F4-5130D63B3BD9}"/>
    <dgm:cxn modelId="{1C1E4CA2-F402-4E12-9140-9B19C50E8AFC}" type="presOf" srcId="{3D8798C5-A6AB-45AE-8F44-7BE298AA2E71}" destId="{763A29C5-FDC0-4625-BF8D-CFEEC07133CE}" srcOrd="0" destOrd="0" presId="urn:microsoft.com/office/officeart/2005/8/layout/equation1"/>
    <dgm:cxn modelId="{0F81AB18-C0BF-4548-985C-9C10A353FA59}" type="presOf" srcId="{B54A8218-1916-4DED-B94F-BF7637CCA0C7}" destId="{C29221FA-83B9-4A65-A228-8ED190B3E8E8}" srcOrd="0" destOrd="0" presId="urn:microsoft.com/office/officeart/2005/8/layout/equation1"/>
    <dgm:cxn modelId="{34C2CD01-2E5C-4748-BA6D-41583128E29E}" srcId="{5774D2DF-765C-4C48-B184-3CA9416B068B}" destId="{55178C48-F7C6-4CB4-B6B4-CBE3372515C2}" srcOrd="1" destOrd="0" parTransId="{8FAC650E-3DAF-4402-9E41-87651464ADD7}" sibTransId="{CC2552B4-1C45-4C2C-8B0B-585A924D3505}"/>
    <dgm:cxn modelId="{F4ED80B4-7F3B-41C9-9DB0-94E3227631DB}" type="presOf" srcId="{CC2552B4-1C45-4C2C-8B0B-585A924D3505}" destId="{71951A1C-80AE-413F-B391-357A6F25D387}" srcOrd="0" destOrd="0" presId="urn:microsoft.com/office/officeart/2005/8/layout/equation1"/>
    <dgm:cxn modelId="{F3C93724-B8F2-4589-8958-A1347B1F4219}" type="presParOf" srcId="{D4E4235C-D983-4425-96F0-6A9FE11998A8}" destId="{C29221FA-83B9-4A65-A228-8ED190B3E8E8}" srcOrd="0" destOrd="0" presId="urn:microsoft.com/office/officeart/2005/8/layout/equation1"/>
    <dgm:cxn modelId="{FDF2190C-1F95-4CED-9967-0054E9F98FD1}" type="presParOf" srcId="{D4E4235C-D983-4425-96F0-6A9FE11998A8}" destId="{5197E5C1-65C7-41A3-A9D5-A96A167A3E4B}" srcOrd="1" destOrd="0" presId="urn:microsoft.com/office/officeart/2005/8/layout/equation1"/>
    <dgm:cxn modelId="{B12EF188-4853-43EC-8310-12A36634E4C2}" type="presParOf" srcId="{D4E4235C-D983-4425-96F0-6A9FE11998A8}" destId="{763A29C5-FDC0-4625-BF8D-CFEEC07133CE}" srcOrd="2" destOrd="0" presId="urn:microsoft.com/office/officeart/2005/8/layout/equation1"/>
    <dgm:cxn modelId="{AA24DE38-7089-46BC-BE6A-30DA8D59511E}" type="presParOf" srcId="{D4E4235C-D983-4425-96F0-6A9FE11998A8}" destId="{F3F1E9C0-6A68-46B8-A9BB-F9517684D001}" srcOrd="3" destOrd="0" presId="urn:microsoft.com/office/officeart/2005/8/layout/equation1"/>
    <dgm:cxn modelId="{2D52BBE6-0DC9-4631-8CAE-9DFDEB44355A}" type="presParOf" srcId="{D4E4235C-D983-4425-96F0-6A9FE11998A8}" destId="{6D1EA08A-1202-4396-B0AB-2FFD7269A659}" srcOrd="4" destOrd="0" presId="urn:microsoft.com/office/officeart/2005/8/layout/equation1"/>
    <dgm:cxn modelId="{6E508609-BA3D-412A-BE89-50750019465D}" type="presParOf" srcId="{D4E4235C-D983-4425-96F0-6A9FE11998A8}" destId="{C1099F53-E137-4B23-B6A7-6684E19BB7A9}" srcOrd="5" destOrd="0" presId="urn:microsoft.com/office/officeart/2005/8/layout/equation1"/>
    <dgm:cxn modelId="{E80B4CCA-8E56-4218-B6AA-FA6837727286}" type="presParOf" srcId="{D4E4235C-D983-4425-96F0-6A9FE11998A8}" destId="{71951A1C-80AE-413F-B391-357A6F25D387}" srcOrd="6" destOrd="0" presId="urn:microsoft.com/office/officeart/2005/8/layout/equation1"/>
    <dgm:cxn modelId="{DD4E4014-ED2E-4C87-B4F8-6A862058A33A}" type="presParOf" srcId="{D4E4235C-D983-4425-96F0-6A9FE11998A8}" destId="{0EDD5FF8-D4E7-46C5-B336-C76863D1E007}" srcOrd="7" destOrd="0" presId="urn:microsoft.com/office/officeart/2005/8/layout/equation1"/>
    <dgm:cxn modelId="{1FC2FCE9-EF5C-44BC-9DF4-663842B49FCE}" type="presParOf" srcId="{D4E4235C-D983-4425-96F0-6A9FE11998A8}" destId="{D23934D3-CCFF-438F-8C73-CC6B00F3118A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24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73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439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3BDC768-F91A-4B12-9337-882EE60E116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068984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500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961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619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685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27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249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9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94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26FD4-7E3B-4583-84A8-F45C4399323F}" type="datetimeFigureOut">
              <a:rPr lang="zh-CN" altLang="en-US" smtClean="0"/>
              <a:t>2016/11/2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1419C-6A9B-468F-9D26-76F5BAFEB6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91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8800" b="1" dirty="0" smtClean="0">
                <a:latin typeface="楷体" pitchFamily="49" charset="-122"/>
                <a:ea typeface="楷体" pitchFamily="49" charset="-122"/>
              </a:rPr>
              <a:t>业界看旅游教育</a:t>
            </a:r>
            <a:endParaRPr lang="zh-CN" altLang="en-US" sz="8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524000" y="4262718"/>
            <a:ext cx="9144000" cy="1438835"/>
          </a:xfrm>
        </p:spPr>
        <p:txBody>
          <a:bodyPr>
            <a:noAutofit/>
          </a:bodyPr>
          <a:lstStyle/>
          <a:p>
            <a:r>
              <a:rPr lang="en-US" altLang="zh-CN" sz="4000" b="1" dirty="0" smtClean="0">
                <a:latin typeface="隶书" pitchFamily="49" charset="-122"/>
                <a:ea typeface="隶书" pitchFamily="49" charset="-122"/>
              </a:rPr>
              <a:t>2016.11.04</a:t>
            </a:r>
          </a:p>
          <a:p>
            <a:r>
              <a:rPr lang="zh-CN" altLang="en-US" sz="4000" b="1" dirty="0">
                <a:latin typeface="隶书" pitchFamily="49" charset="-122"/>
                <a:ea typeface="隶书" pitchFamily="49" charset="-122"/>
              </a:rPr>
              <a:t>杭州</a:t>
            </a:r>
          </a:p>
        </p:txBody>
      </p:sp>
    </p:spTree>
    <p:extLst>
      <p:ext uri="{BB962C8B-B14F-4D97-AF65-F5344CB8AC3E}">
        <p14:creationId xmlns:p14="http://schemas.microsoft.com/office/powerpoint/2010/main" val="76244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企业培训内容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Administrator\桌面\chart (1)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5" y="1761565"/>
            <a:ext cx="10569389" cy="4598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511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问题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学校教育中有关技能、意识和态度方面的努力是否严重不足？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77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904596"/>
              </p:ext>
            </p:extLst>
          </p:nvPr>
        </p:nvGraphicFramePr>
        <p:xfrm>
          <a:off x="526939" y="756980"/>
          <a:ext cx="11189777" cy="586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0729"/>
                <a:gridCol w="1962953"/>
                <a:gridCol w="1676095"/>
              </a:tblGrid>
              <a:tr h="5868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中国近现代史纲要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马克思主义基本原理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毛泽东思想和中国特色社会主义理论体系概论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102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思想道德修养和法律基础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大学语文与写作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中国文学与文化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计算机基础与应用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体育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120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5868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共计</a:t>
                      </a:r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8</a:t>
                      </a:r>
                      <a:r>
                        <a:rPr lang="zh-CN" altLang="en-US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门课程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26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494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j-ea"/>
                <a:ea typeface="+mj-ea"/>
              </a:rPr>
              <a:t>通识必修课课程设置</a:t>
            </a:r>
            <a:endParaRPr lang="zh-CN" altLang="en-US" sz="28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9394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339618"/>
              </p:ext>
            </p:extLst>
          </p:nvPr>
        </p:nvGraphicFramePr>
        <p:xfrm>
          <a:off x="174172" y="721638"/>
          <a:ext cx="6009640" cy="597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19200"/>
                <a:gridCol w="972457"/>
                <a:gridCol w="1074783"/>
              </a:tblGrid>
              <a:tr h="50668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470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理论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实践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微积分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线性代数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概率论和数理统计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微观经济学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宏观经济学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马克思主义经济学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会计学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国际经济学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国际贸易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货币金融学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j-ea"/>
                <a:ea typeface="+mj-ea"/>
              </a:rPr>
              <a:t>专业必修课课程设置</a:t>
            </a:r>
            <a:endParaRPr lang="zh-CN" altLang="en-US" sz="2800" b="1" dirty="0">
              <a:latin typeface="+mj-ea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474149"/>
              </p:ext>
            </p:extLst>
          </p:nvPr>
        </p:nvGraphicFramePr>
        <p:xfrm>
          <a:off x="6212116" y="721638"/>
          <a:ext cx="5849255" cy="597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19200"/>
                <a:gridCol w="972457"/>
                <a:gridCol w="914398"/>
              </a:tblGrid>
              <a:tr h="50668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470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理论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实践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财政学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国际金融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统计学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国际贸易实务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计量经济学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国际商法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国际投资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世界经济概论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kern="1200" dirty="0" smtClean="0">
                          <a:solidFill>
                            <a:schemeClr val="dk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  <a:cs typeface="+mn-cs"/>
                        </a:rPr>
                        <a:t>管理学</a:t>
                      </a:r>
                      <a:endParaRPr lang="zh-CN" altLang="en-US" sz="2400" b="0" i="0" kern="1200" dirty="0">
                        <a:solidFill>
                          <a:schemeClr val="dk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共计</a:t>
                      </a:r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19</a:t>
                      </a:r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门课程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45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765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30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61685"/>
              </p:ext>
            </p:extLst>
          </p:nvPr>
        </p:nvGraphicFramePr>
        <p:xfrm>
          <a:off x="87088" y="649068"/>
          <a:ext cx="6009640" cy="597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19200"/>
                <a:gridCol w="972457"/>
                <a:gridCol w="1074783"/>
              </a:tblGrid>
              <a:tr h="50668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470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理论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实践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中国对外贸易概论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世界贸易组织概论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b="0" i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国际技术贸易</a:t>
                      </a:r>
                      <a:endParaRPr lang="zh-CN" altLang="en-US" sz="2400" b="0" i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第二外语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金融市场学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公司金融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国际商务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国际财务贸易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电子商务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400" b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商业银行经营学</a:t>
                      </a:r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b="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j-ea"/>
                <a:ea typeface="+mj-ea"/>
              </a:rPr>
              <a:t>专业必修课课程设置</a:t>
            </a:r>
            <a:endParaRPr lang="zh-CN" altLang="en-US" sz="2800" b="1" dirty="0">
              <a:latin typeface="+mj-ea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175213"/>
              </p:ext>
            </p:extLst>
          </p:nvPr>
        </p:nvGraphicFramePr>
        <p:xfrm>
          <a:off x="6183087" y="653143"/>
          <a:ext cx="5849255" cy="5972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398"/>
                <a:gridCol w="1016002"/>
                <a:gridCol w="972457"/>
                <a:gridCol w="914398"/>
              </a:tblGrid>
              <a:tr h="561703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470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理论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实践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投资银行学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市场营销学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商务函电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国际物流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国际汇算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国际商务谈判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人力资源管理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国际经贸热点问题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0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chemeClr val="dk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  <a:cs typeface="+mn-cs"/>
                        </a:rPr>
                        <a:t>经贸研究与论文写作</a:t>
                      </a:r>
                      <a:endParaRPr lang="zh-CN" altLang="en-US" sz="2400" kern="1200" dirty="0">
                        <a:solidFill>
                          <a:schemeClr val="dk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17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共计</a:t>
                      </a:r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19</a:t>
                      </a:r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门课程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36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561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57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67581"/>
              </p:ext>
            </p:extLst>
          </p:nvPr>
        </p:nvGraphicFramePr>
        <p:xfrm>
          <a:off x="783772" y="707124"/>
          <a:ext cx="10889403" cy="597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8040"/>
                <a:gridCol w="1404949"/>
                <a:gridCol w="1068207"/>
                <a:gridCol w="1068207"/>
              </a:tblGrid>
              <a:tr h="50668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课程名称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学分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学时</a:t>
                      </a:r>
                      <a:endParaRPr lang="zh-CN" altLang="en-US" sz="28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470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理论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solidFill>
                            <a:schemeClr val="bg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实践</a:t>
                      </a:r>
                      <a:endParaRPr lang="zh-CN" altLang="en-US" sz="2400" b="1" dirty="0">
                        <a:solidFill>
                          <a:schemeClr val="bg1"/>
                        </a:solidFill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英语听力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英语泛读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英语口语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阅读与写作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英语听说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综合英语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16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272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公共演讲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136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高级英语交流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语言与文化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4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68</a:t>
                      </a:r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</a:tr>
              <a:tr h="4995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共计</a:t>
                      </a:r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22</a:t>
                      </a:r>
                      <a:r>
                        <a:rPr lang="zh-CN" altLang="en-US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门课程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52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884</a:t>
                      </a:r>
                      <a:endParaRPr lang="zh-CN" altLang="en-US" sz="2400" b="1" dirty="0"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j-ea"/>
                <a:ea typeface="+mj-ea"/>
              </a:rPr>
              <a:t>大学英语课课程设置</a:t>
            </a:r>
            <a:endParaRPr lang="zh-CN" altLang="en-US" sz="28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4853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7" name="Picture 5" descr="photo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37849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1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5629"/>
              </p:ext>
            </p:extLst>
          </p:nvPr>
        </p:nvGraphicFramePr>
        <p:xfrm>
          <a:off x="371959" y="535594"/>
          <a:ext cx="11576987" cy="6322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260"/>
                <a:gridCol w="3640113"/>
                <a:gridCol w="3354614"/>
              </a:tblGrid>
              <a:tr h="68387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Modules: </a:t>
                      </a:r>
                      <a:r>
                        <a:rPr lang="en-US" altLang="zh-CN" sz="2000" dirty="0" err="1" smtClean="0"/>
                        <a:t>KitchenⅠ</a:t>
                      </a:r>
                      <a:r>
                        <a:rPr lang="en-US" altLang="zh-CN" sz="2000" dirty="0" smtClean="0"/>
                        <a:t>&amp; </a:t>
                      </a:r>
                      <a:r>
                        <a:rPr lang="en-US" altLang="zh-CN" sz="2000" dirty="0" err="1" smtClean="0"/>
                        <a:t>KitchenⅡ</a:t>
                      </a:r>
                      <a:endParaRPr lang="zh-CN" altLang="en-US" sz="20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Module: Oenology and Beverage Knowledge</a:t>
                      </a:r>
                      <a:endParaRPr lang="zh-CN" altLang="en-US" sz="20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Module: Introduction to Hospitality Culture</a:t>
                      </a:r>
                      <a:endParaRPr lang="zh-CN" altLang="en-US" sz="20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689446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Module: </a:t>
                      </a:r>
                      <a:r>
                        <a:rPr lang="en-US" altLang="zh-CN" sz="2000" dirty="0" err="1" smtClean="0"/>
                        <a:t>KitchenⅠ</a:t>
                      </a:r>
                      <a:r>
                        <a:rPr lang="en-US" altLang="zh-CN" sz="2000" dirty="0" smtClean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1800" dirty="0" smtClean="0"/>
                        <a:t>Gastronomic Kitchen (</a:t>
                      </a:r>
                      <a:r>
                        <a:rPr lang="en-US" altLang="zh-CN" sz="1800" dirty="0" err="1" smtClean="0"/>
                        <a:t>Berceau</a:t>
                      </a:r>
                      <a:r>
                        <a:rPr lang="en-US" altLang="zh-CN" sz="1800" dirty="0" smtClean="0"/>
                        <a:t> des </a:t>
                      </a:r>
                      <a:r>
                        <a:rPr lang="en-US" altLang="zh-CN" sz="1800" dirty="0" err="1" smtClean="0"/>
                        <a:t>Sens</a:t>
                      </a:r>
                      <a:r>
                        <a:rPr lang="en-US" altLang="zh-CN" sz="1800" dirty="0" smtClean="0"/>
                        <a:t>)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Food Court Kitchen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Pastry Production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Finger Food Kitchen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Oenology and Wine-producing Regions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Beverage Knowledge and Regulations</a:t>
                      </a:r>
                    </a:p>
                    <a:p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Hospitality Economics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Food and Culture.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Anthropology of Hospitality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Rooms Division Operations.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French 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French (Beginner-A2)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French 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zh-CN" alt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2895">
                <a:tc rowSpan="2"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zh-CN" sz="2000" dirty="0" smtClean="0"/>
                        <a:t>Module: </a:t>
                      </a:r>
                      <a:r>
                        <a:rPr lang="en-US" altLang="zh-CN" sz="2000" dirty="0" err="1" smtClean="0"/>
                        <a:t>KitchenⅡ</a:t>
                      </a:r>
                      <a:endParaRPr lang="en-US" altLang="zh-CN" sz="2000" dirty="0" smtClean="0"/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Practice Kitchen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Bakery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Practice Pastry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Research and Development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 Rooms Division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0129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Housekeeping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Front Office</a:t>
                      </a:r>
                    </a:p>
                    <a:p>
                      <a:endParaRPr lang="zh-CN" alt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</a:tr>
              <a:tr h="38653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Module:Restaurant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 Control and Logistics </a:t>
                      </a:r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873208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Gastronomic Restaurant (</a:t>
                      </a:r>
                      <a:r>
                        <a:rPr lang="en-US" altLang="zh-CN" sz="2000" dirty="0" err="1" smtClean="0"/>
                        <a:t>Berceau</a:t>
                      </a:r>
                      <a:r>
                        <a:rPr lang="en-US" altLang="zh-CN" sz="2000" dirty="0" smtClean="0"/>
                        <a:t> des </a:t>
                      </a:r>
                      <a:r>
                        <a:rPr lang="en-US" altLang="zh-CN" sz="2000" dirty="0" err="1" smtClean="0"/>
                        <a:t>Sens</a:t>
                      </a:r>
                      <a:r>
                        <a:rPr lang="en-US" altLang="zh-CN" sz="2000" dirty="0" smtClean="0"/>
                        <a:t>)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Food Court Restaurant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Main Bar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Cocktail Bar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Banqueting 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Stewarding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Preliminary Preparations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zh-CN" alt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4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2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219980"/>
              </p:ext>
            </p:extLst>
          </p:nvPr>
        </p:nvGraphicFramePr>
        <p:xfrm>
          <a:off x="1765328" y="1072623"/>
          <a:ext cx="8960727" cy="4733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0727"/>
              </a:tblGrid>
              <a:tr h="473309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Module: Internship</a:t>
                      </a:r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Operational Internship </a:t>
                      </a:r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BACHELOR PROGRAM COURSES YEAR 1</a:t>
                      </a:r>
                      <a:endParaRPr lang="en-US" altLang="zh-CN" sz="3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44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3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57578"/>
              </p:ext>
            </p:extLst>
          </p:nvPr>
        </p:nvGraphicFramePr>
        <p:xfrm>
          <a:off x="604187" y="754743"/>
          <a:ext cx="10992727" cy="5914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4355"/>
                <a:gridCol w="5648372"/>
              </a:tblGrid>
              <a:tr h="694001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Module: Business Tools I</a:t>
                      </a:r>
                      <a:endParaRPr lang="zh-CN" altLang="en-US" sz="20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Module:Communication</a:t>
                      </a:r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&amp; Culture I</a:t>
                      </a:r>
                      <a:endParaRPr lang="zh-CN" alt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696545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Financial Accounting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Microeconomics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Management Information System Tools/Spreadsheets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Mathematics.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Communication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(Intermediate-B2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 (]ntermediate-B2)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German(Intermediate-B2)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Mandarin (Beginner 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Russian (Beginner-A1)</a:t>
                      </a:r>
                    </a:p>
                  </a:txBody>
                  <a:tcPr/>
                </a:tc>
              </a:tr>
              <a:tr h="703986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zh-CN" sz="2000" b="1" dirty="0" smtClean="0">
                          <a:solidFill>
                            <a:schemeClr val="bg1"/>
                          </a:solidFill>
                        </a:rPr>
                        <a:t>Module: Foundations of Hospitality Management I</a:t>
                      </a:r>
                      <a:endParaRPr lang="zh-CN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282003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Food and Beverage Cost Control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Rooms Division Operations Management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Foundations of Hospitality Marketing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Human Behavior and Performance in the Workplace</a:t>
                      </a:r>
                      <a:endParaRPr lang="zh-CN" alt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            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一</a:t>
            </a:r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次调研</a:t>
            </a:r>
            <a:endParaRPr lang="zh-CN" altLang="en-US" sz="5400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09" y="1856096"/>
            <a:ext cx="10590663" cy="4572000"/>
          </a:xfrm>
        </p:spPr>
      </p:pic>
    </p:spTree>
    <p:extLst>
      <p:ext uri="{BB962C8B-B14F-4D97-AF65-F5344CB8AC3E}">
        <p14:creationId xmlns:p14="http://schemas.microsoft.com/office/powerpoint/2010/main" val="327382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4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794982"/>
              </p:ext>
            </p:extLst>
          </p:nvPr>
        </p:nvGraphicFramePr>
        <p:xfrm>
          <a:off x="604187" y="754743"/>
          <a:ext cx="10992727" cy="5914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4355"/>
                <a:gridCol w="5648372"/>
              </a:tblGrid>
              <a:tr h="694001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Module: Business Tools </a:t>
                      </a:r>
                      <a:r>
                        <a:rPr lang="en-US" altLang="zh-CN" sz="2000" dirty="0" err="1" smtClean="0"/>
                        <a:t>ll</a:t>
                      </a:r>
                      <a:endParaRPr lang="zh-CN" altLang="en-US" sz="20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Module:Communication</a:t>
                      </a:r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&amp; Culture  II</a:t>
                      </a:r>
                      <a:endParaRPr lang="zh-CN" alt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696545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Topics in Financial Analysis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Macroeconomics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Statistics.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Academic Writing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(Beginner-A2)</a:t>
                      </a: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French (Intermediate-B1)</a:t>
                      </a:r>
                      <a:endParaRPr lang="en-US" altLang="zh-CN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(Intermediate-B2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 (]ntermediate-B2)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German(Intermediate-B2)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Mandarin (Beginner 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Russian (Beginner-A1)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Managing Legal Risk I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en-US" altLang="zh-CN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03986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zh-CN" sz="2000" b="1" dirty="0" smtClean="0">
                          <a:solidFill>
                            <a:schemeClr val="bg1"/>
                          </a:solidFill>
                        </a:rPr>
                        <a:t>Module: Foundations of Hospitality Management II</a:t>
                      </a:r>
                      <a:endParaRPr lang="zh-CN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282003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Tourism Economics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Service Quality and Design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dirty="0" smtClean="0"/>
                        <a:t>Operational Marketing in Hospitality Industry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2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5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288723"/>
              </p:ext>
            </p:extLst>
          </p:nvPr>
        </p:nvGraphicFramePr>
        <p:xfrm>
          <a:off x="604187" y="754743"/>
          <a:ext cx="10992727" cy="6033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4355"/>
                <a:gridCol w="5648372"/>
              </a:tblGrid>
              <a:tr h="694001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Module: </a:t>
                      </a: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Analysis</a:t>
                      </a:r>
                      <a:endParaRPr lang="zh-CN" altLang="en-US" sz="2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Module:Communication</a:t>
                      </a:r>
                      <a:r>
                        <a:rPr lang="en-US" altLang="zh-CN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&amp; Culture  </a:t>
                      </a:r>
                      <a:r>
                        <a:rPr lang="en-US" altLang="zh-CN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III</a:t>
                      </a:r>
                      <a:endParaRPr lang="zh-CN" alt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1696545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Revenue Management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Managerial Accounting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Customer Information and Distribution Channel Management</a:t>
                      </a:r>
                      <a:r>
                        <a:rPr lang="en-US" altLang="zh-CN" sz="2000" dirty="0" smtClean="0"/>
                        <a:t>.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(Beginner-A2)</a:t>
                      </a: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French (Intermediate-B1)</a:t>
                      </a:r>
                      <a:endParaRPr lang="en-US" altLang="zh-CN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French (Intermediate-B2)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French (Advanced-C1)</a:t>
                      </a:r>
                      <a:endParaRPr lang="en-US" altLang="zh-CN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Spanish (]ntermediate-B2)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(Beginner-A1)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German(Beginner-A2)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(Intermediate-B1)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German(Intermediate-B2)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German (Advanced-C1)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Mandarin (Beginner A1)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Mandarin (Beginner A2)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Russian (Beginner-A1)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Managing Legal Risk </a:t>
                      </a: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</a:t>
                      </a:r>
                      <a:endParaRPr lang="en-US" altLang="zh-CN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03986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 Applied Hospitality Management</a:t>
                      </a:r>
                      <a:endParaRPr lang="zh-CN" altLang="en-US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282003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Talent Management Systems</a:t>
                      </a:r>
                      <a:endParaRPr lang="zh-CN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Services Marketing</a:t>
                      </a:r>
                      <a:endParaRPr lang="zh-CN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Services Operations Management</a:t>
                      </a:r>
                      <a:endParaRPr lang="en-US" altLang="zh-CN" sz="20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34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6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6158"/>
              </p:ext>
            </p:extLst>
          </p:nvPr>
        </p:nvGraphicFramePr>
        <p:xfrm>
          <a:off x="1765328" y="1072623"/>
          <a:ext cx="8960727" cy="4733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0727"/>
              </a:tblGrid>
              <a:tr h="4733092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Module: Internship</a:t>
                      </a:r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Internship </a:t>
                      </a:r>
                    </a:p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altLang="zh-CN" sz="3600" dirty="0" smtClean="0"/>
                        <a:t>BACHELOR PROGRAM COURSES YEAR 3</a:t>
                      </a:r>
                      <a:endParaRPr lang="en-US" altLang="zh-CN" sz="3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87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7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326286"/>
              </p:ext>
            </p:extLst>
          </p:nvPr>
        </p:nvGraphicFramePr>
        <p:xfrm>
          <a:off x="560644" y="1204686"/>
          <a:ext cx="10992727" cy="4325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4355"/>
                <a:gridCol w="5648372"/>
              </a:tblGrid>
              <a:tr h="117369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Module: </a:t>
                      </a: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Integrated Business Analysis</a:t>
                      </a:r>
                      <a:endParaRPr lang="zh-CN" altLang="en-US" sz="2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 </a:t>
                      </a: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Integrated Hospitality Management</a:t>
                      </a:r>
                      <a:endParaRPr lang="zh-CN" alt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151558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Corporate Strategy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Corporate Finance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Methodology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Business Project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 Estate Finance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Asset Management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Organizational Capital &amp; Leadership</a:t>
                      </a:r>
                      <a:endParaRPr lang="en-US" altLang="zh-CN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8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959" y="125848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+mj-lt"/>
                <a:ea typeface="+mj-ea"/>
              </a:rPr>
              <a:t>SEMESTER  8</a:t>
            </a:r>
            <a:endParaRPr lang="zh-CN" altLang="en-US" sz="2800" b="1" dirty="0">
              <a:latin typeface="+mj-lt"/>
              <a:ea typeface="+mj-ea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079028"/>
              </p:ext>
            </p:extLst>
          </p:nvPr>
        </p:nvGraphicFramePr>
        <p:xfrm>
          <a:off x="531616" y="649068"/>
          <a:ext cx="10992727" cy="5393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3984"/>
                <a:gridCol w="4818743"/>
              </a:tblGrid>
              <a:tr h="72978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err="1" smtClean="0"/>
                        <a:t>Module:</a:t>
                      </a:r>
                      <a:r>
                        <a:rPr lang="en-US" altLang="zh-CN" sz="24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</a:t>
                      </a: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Electives</a:t>
                      </a:r>
                      <a:endParaRPr lang="zh-CN" altLang="en-US" sz="2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Module: Diploma Work</a:t>
                      </a:r>
                      <a:endParaRPr lang="zh-CN" alt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151558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Hotel Planning and Development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Internal Audit and Control for Hospitality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Trends in Hospitality Franchising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Managing Demand for Optimal Hotel Performance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Frontiers in Revenue Management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 Entrepreneurial Projects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Hospitality Luxury Brand Management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Portfolio Management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Development Strategies for SMEs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Innovation Management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Innovating the Customer Experience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Marketing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Cro8s-cultural Hospitality Management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Strategic Investment Days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Wine Economics and 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Business Project 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en-US" altLang="zh-CN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Thesis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5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4.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员工流失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bhi001\Local Settings\Temp\KuaiZip\给曹老师的单选题\第22题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5083" y="1721224"/>
            <a:ext cx="9964270" cy="465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1353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4.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员工流失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bhi001\Local Settings\Temp\KuaiZip\给曹老师的单选题\第21题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718" y="1936376"/>
            <a:ext cx="10488706" cy="446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07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问题</a:t>
            </a:r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4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在降低员工流动率的努力中，教育应该和可以做些什么？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为什么四年课程结束后反而不愿意从事饭店工作了？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606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672353" y="1122363"/>
            <a:ext cx="10784541" cy="2387600"/>
          </a:xfrm>
        </p:spPr>
        <p:txBody>
          <a:bodyPr>
            <a:normAutofit/>
          </a:bodyPr>
          <a:lstStyle/>
          <a:p>
            <a:r>
              <a:rPr lang="zh-CN" altLang="en-US" sz="12000" b="1" dirty="0" smtClean="0">
                <a:latin typeface="黑体" pitchFamily="49" charset="-122"/>
                <a:ea typeface="黑体" pitchFamily="49" charset="-122"/>
              </a:rPr>
              <a:t>建议</a:t>
            </a:r>
            <a:endParaRPr lang="zh-CN" altLang="en-US" sz="120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64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把握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规律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b="1" dirty="0">
                <a:latin typeface="楷体" pitchFamily="49" charset="-122"/>
                <a:ea typeface="楷体" pitchFamily="49" charset="-122"/>
              </a:rPr>
              <a:t>大学生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晋升</a:t>
            </a:r>
            <a:endParaRPr lang="en-US" altLang="zh-CN" b="1" dirty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养成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教育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3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.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实践性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与前瞻性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4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.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复合型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知识和能力</a:t>
            </a:r>
            <a:endParaRPr lang="en-US" altLang="zh-CN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161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zh-CN" sz="5400" b="1" dirty="0" smtClean="0">
                <a:latin typeface="黑体" pitchFamily="49" charset="-122"/>
                <a:ea typeface="黑体" pitchFamily="49" charset="-122"/>
              </a:rPr>
              <a:t>五</a:t>
            </a:r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家</a:t>
            </a:r>
            <a:r>
              <a:rPr lang="zh-CN" altLang="zh-CN" sz="5400" b="1" dirty="0">
                <a:latin typeface="黑体" pitchFamily="49" charset="-122"/>
                <a:ea typeface="黑体" pitchFamily="49" charset="-122"/>
              </a:rPr>
              <a:t>国际</a:t>
            </a:r>
            <a:r>
              <a:rPr lang="zh-CN" altLang="zh-CN" sz="5400" b="1" dirty="0" smtClean="0">
                <a:latin typeface="黑体" pitchFamily="49" charset="-122"/>
                <a:ea typeface="黑体" pitchFamily="49" charset="-122"/>
              </a:rPr>
              <a:t>集团</a:t>
            </a:r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zh-CN" sz="5400" b="1" dirty="0" smtClean="0">
                <a:latin typeface="黑体" pitchFamily="49" charset="-122"/>
                <a:ea typeface="黑体" pitchFamily="49" charset="-122"/>
              </a:rPr>
              <a:t>八</a:t>
            </a:r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家</a:t>
            </a:r>
            <a:r>
              <a:rPr lang="zh-CN" altLang="zh-CN" sz="5400" b="1" dirty="0">
                <a:latin typeface="黑体" pitchFamily="49" charset="-122"/>
                <a:ea typeface="黑体" pitchFamily="49" charset="-122"/>
              </a:rPr>
              <a:t>国内集团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Administrator\桌面\28.管理模式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424" y="1815152"/>
            <a:ext cx="9758149" cy="41530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矩形 4"/>
          <p:cNvSpPr/>
          <p:nvPr/>
        </p:nvSpPr>
        <p:spPr>
          <a:xfrm>
            <a:off x="368490" y="5968157"/>
            <a:ext cx="114777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万豪、</a:t>
            </a:r>
            <a:r>
              <a:rPr lang="zh-CN" altLang="zh-CN" sz="2000" b="1" dirty="0">
                <a:latin typeface="楷体" pitchFamily="49" charset="-122"/>
                <a:ea typeface="楷体" pitchFamily="49" charset="-122"/>
              </a:rPr>
              <a:t>喜达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屋、洲际、</a:t>
            </a:r>
            <a:r>
              <a:rPr lang="zh-CN" altLang="zh-CN" sz="2000" b="1" dirty="0">
                <a:latin typeface="楷体" pitchFamily="49" charset="-122"/>
                <a:ea typeface="楷体" pitchFamily="49" charset="-122"/>
              </a:rPr>
              <a:t>凯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悦、香格里拉酒店</a:t>
            </a:r>
            <a:r>
              <a:rPr lang="zh-CN" altLang="en-US" sz="2000" b="1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首旅、金陵、万达、</a:t>
            </a:r>
            <a:r>
              <a:rPr lang="zh-CN" altLang="zh-CN" sz="2000" b="1" dirty="0">
                <a:latin typeface="楷体" pitchFamily="49" charset="-122"/>
                <a:ea typeface="楷体" pitchFamily="49" charset="-122"/>
              </a:rPr>
              <a:t>海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航、</a:t>
            </a:r>
            <a:r>
              <a:rPr lang="zh-CN" altLang="zh-CN" sz="2000" b="1" dirty="0">
                <a:latin typeface="楷体" pitchFamily="49" charset="-122"/>
                <a:ea typeface="楷体" pitchFamily="49" charset="-122"/>
              </a:rPr>
              <a:t>如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家、</a:t>
            </a:r>
            <a:r>
              <a:rPr lang="zh-CN" altLang="zh-CN" sz="2000" b="1" dirty="0">
                <a:latin typeface="楷体" pitchFamily="49" charset="-122"/>
                <a:ea typeface="楷体" pitchFamily="49" charset="-122"/>
              </a:rPr>
              <a:t>华</a:t>
            </a:r>
            <a:r>
              <a:rPr lang="zh-CN" altLang="zh-CN" sz="2000" b="1" dirty="0" smtClean="0">
                <a:latin typeface="楷体" pitchFamily="49" charset="-122"/>
                <a:ea typeface="楷体" pitchFamily="49" charset="-122"/>
              </a:rPr>
              <a:t>住、华天、开元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913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黑体" pitchFamily="49" charset="-122"/>
                <a:ea typeface="黑体" pitchFamily="49" charset="-122"/>
              </a:rPr>
              <a:t>四个环节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CN" sz="1200" dirty="0"/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2000" dirty="0"/>
              <a:t> 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知识</a:t>
            </a:r>
          </a:p>
          <a:p>
            <a:pPr>
              <a:lnSpc>
                <a:spcPct val="80000"/>
              </a:lnSpc>
              <a:buFontTx/>
              <a:buNone/>
            </a:pPr>
            <a:endParaRPr lang="zh-CN" alt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dirty="0"/>
              <a:t>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技能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dirty="0"/>
              <a:t>                                                </a:t>
            </a:r>
            <a:r>
              <a:rPr lang="zh-CN" altLang="en-US" dirty="0" smtClean="0"/>
              <a:t>                                     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素质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dirty="0"/>
              <a:t>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习惯</a:t>
            </a:r>
          </a:p>
          <a:p>
            <a:pPr>
              <a:lnSpc>
                <a:spcPct val="80000"/>
              </a:lnSpc>
              <a:buFontTx/>
              <a:buNone/>
            </a:pPr>
            <a:endParaRPr lang="zh-CN" alt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dirty="0"/>
              <a:t>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意识</a:t>
            </a:r>
          </a:p>
          <a:p>
            <a:pPr>
              <a:lnSpc>
                <a:spcPct val="80000"/>
              </a:lnSpc>
              <a:buFontTx/>
              <a:buNone/>
            </a:pPr>
            <a:endParaRPr lang="zh-CN" alt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sz="2000" dirty="0"/>
              <a:t>                                         </a:t>
            </a:r>
          </a:p>
        </p:txBody>
      </p:sp>
      <p:sp>
        <p:nvSpPr>
          <p:cNvPr id="126980" name="Line 4"/>
          <p:cNvSpPr>
            <a:spLocks noChangeShapeType="1"/>
          </p:cNvSpPr>
          <p:nvPr/>
        </p:nvSpPr>
        <p:spPr bwMode="auto">
          <a:xfrm>
            <a:off x="1922929" y="2285999"/>
            <a:ext cx="5805023" cy="128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6981" name="Line 5"/>
          <p:cNvSpPr>
            <a:spLocks noChangeShapeType="1"/>
          </p:cNvSpPr>
          <p:nvPr/>
        </p:nvSpPr>
        <p:spPr bwMode="auto">
          <a:xfrm flipV="1">
            <a:off x="1922929" y="3573463"/>
            <a:ext cx="5805023" cy="1227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1922929" y="3068639"/>
            <a:ext cx="580502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 flipV="1">
            <a:off x="1922929" y="3573463"/>
            <a:ext cx="580502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801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 animBg="1"/>
      <p:bldP spid="126981" grpId="0" animBg="1"/>
      <p:bldP spid="126982" grpId="0" animBg="1"/>
      <p:bldP spid="12698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黑体" pitchFamily="49" charset="-122"/>
                <a:ea typeface="黑体" pitchFamily="49" charset="-122"/>
              </a:rPr>
              <a:t>实现路径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97739"/>
            <a:ext cx="10515600" cy="4329955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dirty="0">
                <a:latin typeface="楷体" pitchFamily="49" charset="-122"/>
                <a:ea typeface="楷体" pitchFamily="49" charset="-122"/>
              </a:rPr>
              <a:t>课程设置</a:t>
            </a:r>
          </a:p>
          <a:p>
            <a:pPr>
              <a:buFontTx/>
              <a:buNone/>
            </a:pPr>
            <a:endParaRPr lang="zh-CN" altLang="en-US" dirty="0">
              <a:latin typeface="楷体" pitchFamily="49" charset="-122"/>
              <a:ea typeface="楷体" pitchFamily="49" charset="-122"/>
            </a:endParaRPr>
          </a:p>
          <a:p>
            <a:pPr>
              <a:buFontTx/>
              <a:buNone/>
            </a:pPr>
            <a:r>
              <a:rPr lang="zh-CN" altLang="en-US" dirty="0">
                <a:latin typeface="楷体" pitchFamily="49" charset="-122"/>
                <a:ea typeface="楷体" pitchFamily="49" charset="-122"/>
              </a:rPr>
              <a:t>教材                                              </a:t>
            </a:r>
          </a:p>
          <a:p>
            <a:pPr>
              <a:buFontTx/>
              <a:buNone/>
            </a:pPr>
            <a:r>
              <a:rPr lang="zh-CN" altLang="en-US" dirty="0">
                <a:latin typeface="楷体" pitchFamily="49" charset="-122"/>
                <a:ea typeface="楷体" pitchFamily="49" charset="-122"/>
              </a:rPr>
              <a:t>                                        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科学</a:t>
            </a:r>
            <a:r>
              <a:rPr lang="zh-CN" altLang="en-US" b="1" dirty="0">
                <a:latin typeface="楷体" pitchFamily="49" charset="-122"/>
                <a:ea typeface="楷体" pitchFamily="49" charset="-122"/>
              </a:rPr>
              <a:t>理念</a:t>
            </a:r>
          </a:p>
          <a:p>
            <a:pPr>
              <a:buFontTx/>
              <a:buNone/>
            </a:pPr>
            <a:r>
              <a:rPr lang="zh-CN" altLang="en-US" dirty="0">
                <a:latin typeface="楷体" pitchFamily="49" charset="-122"/>
                <a:ea typeface="楷体" pitchFamily="49" charset="-122"/>
              </a:rPr>
              <a:t>教员</a:t>
            </a:r>
          </a:p>
          <a:p>
            <a:pPr>
              <a:buFontTx/>
              <a:buNone/>
            </a:pPr>
            <a:endParaRPr lang="zh-CN" altLang="en-US" dirty="0">
              <a:latin typeface="楷体" pitchFamily="49" charset="-122"/>
              <a:ea typeface="楷体" pitchFamily="49" charset="-122"/>
            </a:endParaRPr>
          </a:p>
          <a:p>
            <a:pPr>
              <a:buFontTx/>
              <a:buNone/>
            </a:pP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校园管理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29028" name="Line 4"/>
          <p:cNvSpPr>
            <a:spLocks noChangeShapeType="1"/>
          </p:cNvSpPr>
          <p:nvPr/>
        </p:nvSpPr>
        <p:spPr bwMode="auto">
          <a:xfrm>
            <a:off x="2393576" y="2420471"/>
            <a:ext cx="5479801" cy="14728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 flipV="1">
            <a:off x="2393576" y="3893296"/>
            <a:ext cx="5479801" cy="15591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9030" name="Line 6"/>
          <p:cNvSpPr>
            <a:spLocks noChangeShapeType="1"/>
          </p:cNvSpPr>
          <p:nvPr/>
        </p:nvSpPr>
        <p:spPr bwMode="auto">
          <a:xfrm>
            <a:off x="1680882" y="3317035"/>
            <a:ext cx="6145306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sp>
        <p:nvSpPr>
          <p:cNvPr id="129031" name="Line 7"/>
          <p:cNvSpPr>
            <a:spLocks noChangeShapeType="1"/>
          </p:cNvSpPr>
          <p:nvPr/>
        </p:nvSpPr>
        <p:spPr bwMode="auto">
          <a:xfrm flipV="1">
            <a:off x="1633692" y="3893297"/>
            <a:ext cx="6239685" cy="4967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4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nimBg="1"/>
      <p:bldP spid="129029" grpId="0" animBg="1"/>
      <p:bldP spid="129030" grpId="0" animBg="1"/>
      <p:bldP spid="12903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b="1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与时俱进</a:t>
            </a:r>
            <a:endParaRPr lang="zh-CN" altLang="en-US" sz="5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对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饭店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的解读</a:t>
            </a:r>
            <a:endParaRPr lang="en-US" altLang="zh-CN" sz="3600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sz="3600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对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产业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的认知</a:t>
            </a:r>
            <a:endParaRPr lang="en-US" altLang="zh-CN" sz="3600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sz="3600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对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需求侧</a:t>
            </a:r>
            <a:r>
              <a:rPr lang="en-US" altLang="zh-CN" sz="3600" dirty="0" smtClean="0">
                <a:latin typeface="华文楷体" pitchFamily="2" charset="-122"/>
                <a:ea typeface="华文楷体" pitchFamily="2" charset="-122"/>
              </a:rPr>
              <a:t>”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的研究</a:t>
            </a:r>
            <a:endParaRPr lang="en-US" altLang="zh-CN" sz="3600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sz="4000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zh-CN" altLang="en-US" sz="4000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513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昨天的</a:t>
            </a:r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“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饭店</a:t>
            </a:r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”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989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329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今天的</a:t>
            </a:r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“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饭店</a:t>
            </a:r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”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5110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758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2300" y="365125"/>
            <a:ext cx="107315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饭店已经成为住宿业的组成部分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7392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46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0400" y="365125"/>
            <a:ext cx="10693400" cy="1325563"/>
          </a:xfrm>
        </p:spPr>
        <p:txBody>
          <a:bodyPr>
            <a:normAutofit/>
          </a:bodyPr>
          <a:lstStyle/>
          <a:p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人才需求市场已经细分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                     职业</a:t>
            </a:r>
            <a:r>
              <a:rPr lang="zh-CN" altLang="en-US" b="1" dirty="0">
                <a:latin typeface="华文楷体" pitchFamily="2" charset="-122"/>
                <a:ea typeface="华文楷体" pitchFamily="2" charset="-122"/>
              </a:rPr>
              <a:t>经理人培养是</a:t>
            </a: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主流  但非全部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政府行业管理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b="1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行业协会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b="1" smtClean="0">
                <a:latin typeface="华文楷体" pitchFamily="2" charset="-122"/>
                <a:ea typeface="华文楷体" pitchFamily="2" charset="-122"/>
              </a:rPr>
              <a:t>饭店衍生企业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b="1" dirty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华文楷体" pitchFamily="2" charset="-122"/>
                <a:ea typeface="华文楷体" pitchFamily="2" charset="-122"/>
              </a:rPr>
              <a:t>产业基金</a:t>
            </a:r>
            <a:endParaRPr lang="en-US" altLang="zh-CN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3902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9600" b="1" dirty="0" smtClean="0">
                <a:latin typeface="黑体" pitchFamily="49" charset="-122"/>
                <a:ea typeface="黑体" pitchFamily="49" charset="-122"/>
              </a:rPr>
              <a:t>感谢</a:t>
            </a:r>
            <a:endParaRPr lang="zh-CN" altLang="en-US" sz="9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901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地区分布：</a:t>
            </a:r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4000" dirty="0" smtClean="0">
                <a:latin typeface="楷体" pitchFamily="49" charset="-122"/>
                <a:ea typeface="楷体" pitchFamily="49" charset="-122"/>
              </a:rPr>
              <a:t>30</a:t>
            </a:r>
            <a:r>
              <a:rPr lang="zh-CN" altLang="zh-CN" sz="4000" dirty="0">
                <a:latin typeface="楷体" pitchFamily="49" charset="-122"/>
                <a:ea typeface="楷体" pitchFamily="49" charset="-122"/>
              </a:rPr>
              <a:t>个省份、</a:t>
            </a:r>
            <a:r>
              <a:rPr lang="en-US" altLang="zh-CN" sz="4000" dirty="0">
                <a:latin typeface="楷体" pitchFamily="49" charset="-122"/>
                <a:ea typeface="楷体" pitchFamily="49" charset="-122"/>
              </a:rPr>
              <a:t>87</a:t>
            </a:r>
            <a:r>
              <a:rPr lang="zh-CN" altLang="zh-CN" sz="4000" dirty="0">
                <a:latin typeface="楷体" pitchFamily="49" charset="-122"/>
                <a:ea typeface="楷体" pitchFamily="49" charset="-122"/>
              </a:rPr>
              <a:t>个</a:t>
            </a:r>
            <a:r>
              <a:rPr lang="zh-CN" altLang="zh-CN" sz="4000" dirty="0" smtClean="0">
                <a:latin typeface="楷体" pitchFamily="49" charset="-122"/>
                <a:ea typeface="楷体" pitchFamily="49" charset="-122"/>
              </a:rPr>
              <a:t>城市</a:t>
            </a:r>
            <a:r>
              <a:rPr lang="zh-CN" altLang="en-US" sz="4000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zh-CN" altLang="en-US" sz="40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Administrator\桌面\地域分布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696" y="1733266"/>
            <a:ext cx="10235820" cy="45174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620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b="1" dirty="0" smtClean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总经理学历</a:t>
            </a:r>
            <a:endParaRPr lang="zh-CN" altLang="en-US" sz="54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7" name="内容占位符 6" descr="C:\Documents and Settings\Administrator\桌面\第1题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818" y="2603500"/>
            <a:ext cx="5715000" cy="276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图片 7" descr="C:\Documents and Settings\Administrator\桌面\第2题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283" y="2947916"/>
            <a:ext cx="5217458" cy="2690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644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>
                <a:latin typeface="黑体" pitchFamily="49" charset="-122"/>
                <a:ea typeface="黑体" pitchFamily="49" charset="-122"/>
              </a:rPr>
              <a:t>相关</a:t>
            </a:r>
            <a:r>
              <a:rPr lang="zh-CN" altLang="en-US" sz="5400" b="1" dirty="0" smtClean="0">
                <a:latin typeface="黑体" pitchFamily="49" charset="-122"/>
                <a:ea typeface="黑体" pitchFamily="49" charset="-122"/>
              </a:rPr>
              <a:t>统计数字   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（来源：国家旅游局人事司）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062215"/>
              </p:ext>
            </p:extLst>
          </p:nvPr>
        </p:nvGraphicFramePr>
        <p:xfrm>
          <a:off x="838200" y="1825625"/>
          <a:ext cx="10515600" cy="407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1019409">
                <a:tc>
                  <a:txBody>
                    <a:bodyPr/>
                    <a:lstStyle/>
                    <a:p>
                      <a:r>
                        <a:rPr lang="en-US" altLang="zh-CN" sz="4800" dirty="0" smtClean="0">
                          <a:latin typeface="黑体" pitchFamily="49" charset="-122"/>
                          <a:ea typeface="黑体" pitchFamily="49" charset="-122"/>
                        </a:rPr>
                        <a:t>  2015</a:t>
                      </a:r>
                      <a:r>
                        <a:rPr lang="zh-CN" altLang="en-US" sz="4800" dirty="0" smtClean="0">
                          <a:latin typeface="黑体" pitchFamily="49" charset="-122"/>
                          <a:ea typeface="黑体" pitchFamily="49" charset="-122"/>
                        </a:rPr>
                        <a:t>年</a:t>
                      </a:r>
                      <a:endParaRPr lang="zh-CN" altLang="en-US" sz="48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4000" dirty="0" smtClean="0">
                          <a:latin typeface="华文楷体" pitchFamily="2" charset="-122"/>
                          <a:ea typeface="华文楷体" pitchFamily="2" charset="-122"/>
                        </a:rPr>
                        <a:t>   旅游专业</a:t>
                      </a:r>
                      <a:endParaRPr lang="zh-CN" altLang="en-US" sz="4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4000" dirty="0" smtClean="0">
                          <a:latin typeface="华文楷体" pitchFamily="2" charset="-122"/>
                          <a:ea typeface="华文楷体" pitchFamily="2" charset="-122"/>
                        </a:rPr>
                        <a:t>    酒店专业</a:t>
                      </a:r>
                      <a:endParaRPr lang="zh-CN" altLang="en-US" sz="4000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/>
                </a:tc>
              </a:tr>
              <a:tr h="1019409">
                <a:tc>
                  <a:txBody>
                    <a:bodyPr/>
                    <a:lstStyle/>
                    <a:p>
                      <a:r>
                        <a:rPr lang="zh-CN" altLang="en-US" sz="3600" b="1" dirty="0" smtClean="0">
                          <a:latin typeface="华文楷体" pitchFamily="2" charset="-122"/>
                          <a:ea typeface="华文楷体" pitchFamily="2" charset="-122"/>
                        </a:rPr>
                        <a:t>  在校生人数</a:t>
                      </a:r>
                      <a:endParaRPr lang="zh-CN" altLang="en-US" sz="3600" b="1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209986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  35089</a:t>
                      </a:r>
                      <a:endParaRPr lang="zh-CN" altLang="en-US" sz="4400" dirty="0"/>
                    </a:p>
                  </a:txBody>
                  <a:tcPr/>
                </a:tc>
              </a:tr>
              <a:tr h="1019409">
                <a:tc>
                  <a:txBody>
                    <a:bodyPr/>
                    <a:lstStyle/>
                    <a:p>
                      <a:r>
                        <a:rPr lang="zh-CN" altLang="en-US" sz="3600" b="1" dirty="0" smtClean="0">
                          <a:latin typeface="华文楷体" pitchFamily="2" charset="-122"/>
                          <a:ea typeface="华文楷体" pitchFamily="2" charset="-122"/>
                        </a:rPr>
                        <a:t>  招生人数</a:t>
                      </a:r>
                      <a:endParaRPr lang="zh-CN" altLang="en-US" sz="3600" b="1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  55611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  13029</a:t>
                      </a:r>
                      <a:endParaRPr lang="zh-CN" altLang="en-US" sz="4400" dirty="0"/>
                    </a:p>
                  </a:txBody>
                  <a:tcPr/>
                </a:tc>
              </a:tr>
              <a:tr h="1019409">
                <a:tc>
                  <a:txBody>
                    <a:bodyPr/>
                    <a:lstStyle/>
                    <a:p>
                      <a:r>
                        <a:rPr lang="zh-CN" altLang="en-US" sz="3600" b="1" dirty="0" smtClean="0">
                          <a:latin typeface="华文楷体" pitchFamily="2" charset="-122"/>
                          <a:ea typeface="华文楷体" pitchFamily="2" charset="-122"/>
                        </a:rPr>
                        <a:t>  毕业人数</a:t>
                      </a:r>
                      <a:endParaRPr lang="zh-CN" altLang="en-US" sz="3600" b="1" dirty="0">
                        <a:latin typeface="华文楷体" pitchFamily="2" charset="-122"/>
                        <a:ea typeface="华文楷体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  46888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4400" dirty="0" smtClean="0"/>
                        <a:t>        2614</a:t>
                      </a:r>
                      <a:endParaRPr lang="zh-CN" altLang="en-US" sz="4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5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问题</a:t>
            </a:r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1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三十多年我们培养了多少饭店管理的大学生？</a:t>
            </a: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endParaRPr lang="en-US" altLang="zh-CN" b="1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zh-CN" altLang="en-US" b="1" smtClean="0">
                <a:latin typeface="楷体" pitchFamily="49" charset="-122"/>
                <a:ea typeface="楷体" pitchFamily="49" charset="-122"/>
              </a:rPr>
              <a:t>他们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中的</a:t>
            </a:r>
            <a:r>
              <a:rPr lang="zh-CN" altLang="en-US" b="1" smtClean="0">
                <a:latin typeface="楷体" pitchFamily="49" charset="-122"/>
                <a:ea typeface="楷体" pitchFamily="49" charset="-122"/>
              </a:rPr>
              <a:t>绝大多数都离开行业的原因？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689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企业招聘员工的关注重点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内容占位符 3" descr="C:\Documents and Settings\Administrator\桌面\第11题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06" y="1801905"/>
            <a:ext cx="10623176" cy="43837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679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问题</a:t>
            </a:r>
            <a:r>
              <a:rPr lang="en-US" altLang="zh-CN" b="1" dirty="0" smtClean="0"/>
              <a:t>2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企业关注的问题，学校教育中是否给予了足够重视？效果如何？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60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红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1401</TotalTime>
  <Words>1176</Words>
  <Application>Microsoft Office PowerPoint</Application>
  <PresentationFormat>宽屏</PresentationFormat>
  <Paragraphs>460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48" baseType="lpstr">
      <vt:lpstr>黑体</vt:lpstr>
      <vt:lpstr>华文楷体</vt:lpstr>
      <vt:lpstr>楷体</vt:lpstr>
      <vt:lpstr>隶书</vt:lpstr>
      <vt:lpstr>宋体</vt:lpstr>
      <vt:lpstr>幼圆</vt:lpstr>
      <vt:lpstr>Arial</vt:lpstr>
      <vt:lpstr>Calibri</vt:lpstr>
      <vt:lpstr>Calibri Light</vt:lpstr>
      <vt:lpstr>Wingdings</vt:lpstr>
      <vt:lpstr>Office 主题</vt:lpstr>
      <vt:lpstr>业界看旅游教育</vt:lpstr>
      <vt:lpstr>             一次调研</vt:lpstr>
      <vt:lpstr>  五家国际集团  八家国内集团</vt:lpstr>
      <vt:lpstr>地区分布：（30个省份、87个城市）</vt:lpstr>
      <vt:lpstr>1.总经理学历</vt:lpstr>
      <vt:lpstr>相关统计数字   （来源：国家旅游局人事司）</vt:lpstr>
      <vt:lpstr>问题1</vt:lpstr>
      <vt:lpstr>2.企业招聘员工的关注重点</vt:lpstr>
      <vt:lpstr>问题2</vt:lpstr>
      <vt:lpstr>3.企业培训内容</vt:lpstr>
      <vt:lpstr>问题3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4.员工流失</vt:lpstr>
      <vt:lpstr>4.员工流失</vt:lpstr>
      <vt:lpstr>问题4</vt:lpstr>
      <vt:lpstr>建议</vt:lpstr>
      <vt:lpstr>1.把握规律</vt:lpstr>
      <vt:lpstr>四个环节</vt:lpstr>
      <vt:lpstr>实现路径</vt:lpstr>
      <vt:lpstr>2.与时俱进</vt:lpstr>
      <vt:lpstr>昨天的“饭店”</vt:lpstr>
      <vt:lpstr>今天的“饭店”</vt:lpstr>
      <vt:lpstr>饭店已经成为住宿业的组成部分</vt:lpstr>
      <vt:lpstr>人才需求市场已经细分</vt:lpstr>
      <vt:lpstr>感谢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中国旅游协会  2016年下半年工作计划</dc:title>
  <dc:creator>think</dc:creator>
  <cp:lastModifiedBy>think</cp:lastModifiedBy>
  <cp:revision>246</cp:revision>
  <dcterms:created xsi:type="dcterms:W3CDTF">2016-05-25T02:10:35Z</dcterms:created>
  <dcterms:modified xsi:type="dcterms:W3CDTF">2016-11-02T00:32:51Z</dcterms:modified>
</cp:coreProperties>
</file>